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57344"/>
  </p:normalViewPr>
  <p:slideViewPr>
    <p:cSldViewPr snapToGrid="0" snapToObjects="1">
      <p:cViewPr varScale="1">
        <p:scale>
          <a:sx n="64" d="100"/>
          <a:sy n="64" d="100"/>
        </p:scale>
        <p:origin x="2840"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7676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mn-lt"/>
                <a:ea typeface="+mn-ea"/>
                <a:cs typeface="+mn-cs"/>
              </a:rPr>
              <a:t>Slide 1</a:t>
            </a:r>
          </a:p>
          <a:p>
            <a:endParaRPr lang="en-AU" sz="1200" b="0"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Title: TOFWERK + Ambient IoT: Contamination Intelligence &amp; Control Stack</a:t>
            </a:r>
            <a:endParaRPr lang="en-AU" sz="1200" b="0" i="0" kern="1200" dirty="0">
              <a:solidFill>
                <a:schemeClr val="tx1"/>
              </a:solidFill>
              <a:effectLst/>
              <a:latin typeface="+mn-lt"/>
              <a:ea typeface="+mn-ea"/>
              <a:cs typeface="+mn-cs"/>
            </a:endParaRPr>
          </a:p>
          <a:p>
            <a:endParaRPr lang="en-AU" sz="1200" b="0"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Speaker notes:</a:t>
            </a:r>
            <a:endParaRPr lang="en-AU" sz="1200" b="0" i="0" kern="1200" dirty="0">
              <a:solidFill>
                <a:schemeClr val="tx1"/>
              </a:solidFill>
              <a:effectLst/>
              <a:latin typeface="+mn-lt"/>
              <a:ea typeface="+mn-ea"/>
              <a:cs typeface="+mn-cs"/>
            </a:endParaRP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Thanks everyone for making the time today.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This is really an introductory meeting between TOFWERK and Ambient IoT.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Our goal is to briefly share how we’re thinking about contamination intelligence at the FOUP level, explain where we see a potential fit between Vocus and our MMCC approach, and then get your reactions.</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“We’re not trying to present a fully locked-down joint program at this stage.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Rather, we’d like to explore whether there is a meaningful technical and commercial intersection between TOFWERK’s chemical identification capability and Ambient IoT’s embedded sensing and remediation concept.</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By the end of the discussion, if there’s alignment, it would be great to identify whether a deeper technical workshop or small scoped evaluation makes sense as a next step.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mn-lt"/>
                <a:ea typeface="+mn-ea"/>
                <a:cs typeface="+mn-cs"/>
              </a:rPr>
              <a:t>Slide 10</a:t>
            </a:r>
          </a:p>
          <a:p>
            <a:endParaRPr lang="en-AU" sz="1200" b="0"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Title: Execution Credentials</a:t>
            </a:r>
          </a:p>
          <a:p>
            <a:endParaRPr lang="en-AU" sz="1200" b="0"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Speaker notes:</a:t>
            </a:r>
          </a:p>
          <a:p>
            <a:br>
              <a:rPr lang="en-AU" sz="1200" b="0" i="0" kern="1200" dirty="0">
                <a:solidFill>
                  <a:schemeClr val="tx1"/>
                </a:solidFill>
                <a:effectLst/>
                <a:latin typeface="+mn-lt"/>
                <a:ea typeface="+mn-ea"/>
                <a:cs typeface="+mn-cs"/>
              </a:rPr>
            </a:br>
            <a:r>
              <a:rPr lang="en-AU" sz="1200" b="0" i="0" kern="1200" dirty="0">
                <a:solidFill>
                  <a:schemeClr val="tx1"/>
                </a:solidFill>
                <a:effectLst/>
                <a:latin typeface="+mn-lt"/>
                <a:ea typeface="+mn-ea"/>
                <a:cs typeface="+mn-cs"/>
              </a:rPr>
              <a:t>“The point of this slide is that the distributed sensing architecture itself is not just a paper concept.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The original notes reference prior use in demanding logistics settings, particularly pharmaceutical cold chain environments, as evidence that low-power connected telemetry and analytics can be deployed reliably across distributed assets.</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The semiconductor application is of course different, but the relevance is that Ambient IoT already has experience with scalable telemetry, real-time monitoring, and point-of-risk signal capture. That should help make the discussion more concrete for TOFWERK.”</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mn-lt"/>
                <a:ea typeface="+mn-ea"/>
                <a:cs typeface="+mn-cs"/>
              </a:rPr>
              <a:t>Slide 11</a:t>
            </a:r>
          </a:p>
          <a:p>
            <a:endParaRPr lang="en-AU" sz="1200" b="0"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Title: Closing: Intelligence &amp; Control Stack</a:t>
            </a:r>
          </a:p>
          <a:p>
            <a:endParaRPr lang="en-AU" sz="1200" b="0"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Speaker notes:</a:t>
            </a:r>
          </a:p>
          <a:p>
            <a:br>
              <a:rPr lang="en-AU" sz="1200" b="0" i="0" kern="1200" dirty="0">
                <a:solidFill>
                  <a:schemeClr val="tx1"/>
                </a:solidFill>
                <a:effectLst/>
                <a:latin typeface="+mn-lt"/>
                <a:ea typeface="+mn-ea"/>
                <a:cs typeface="+mn-cs"/>
              </a:rPr>
            </a:br>
            <a:r>
              <a:rPr lang="en-AU" sz="1200" b="0" i="0" kern="1200" dirty="0">
                <a:solidFill>
                  <a:schemeClr val="tx1"/>
                </a:solidFill>
                <a:effectLst/>
                <a:latin typeface="+mn-lt"/>
                <a:ea typeface="+mn-ea"/>
                <a:cs typeface="+mn-cs"/>
              </a:rPr>
              <a:t>To wrap up, our main message is that there may be a strong complement between TOFWERK’s identify-and-quantify capability and Ambient IoT’s embedded predict-and-remediate approach. We see a possible opportunity to connect chemical truth with FOUP-level action.</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At this stage, we’d present that as a working collaboration concept rather than a finished joint offer. If the direction is of interest, a sensible next step could be a more technical follow-up discussion focused on use cases, target contaminant families, validation methods, and what a modest pilot or feasibility exercise could look like.</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We’d be very interested in hearing your perspective on where this idea is strong, where it may need refinement, and whether it aligns with areas TOFWERK is currently exploring.</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mn-lt"/>
                <a:ea typeface="+mn-ea"/>
                <a:cs typeface="+mn-cs"/>
              </a:rPr>
              <a:t>Slide 2</a:t>
            </a:r>
          </a:p>
          <a:p>
            <a:r>
              <a:rPr lang="en-AU" sz="1200" b="1" i="0" kern="1200" dirty="0">
                <a:solidFill>
                  <a:schemeClr val="tx1"/>
                </a:solidFill>
                <a:effectLst/>
                <a:latin typeface="+mn-lt"/>
                <a:ea typeface="+mn-ea"/>
                <a:cs typeface="+mn-cs"/>
              </a:rPr>
              <a:t>Title: Context: The Gap Today</a:t>
            </a:r>
            <a:endParaRPr lang="en-AU" sz="1200" b="0"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Speaker notes:</a:t>
            </a:r>
            <a:endParaRPr lang="en-AU" sz="1200" b="0" i="0" kern="1200" dirty="0">
              <a:solidFill>
                <a:schemeClr val="tx1"/>
              </a:solidFill>
              <a:effectLst/>
              <a:latin typeface="+mn-lt"/>
              <a:ea typeface="+mn-ea"/>
              <a:cs typeface="+mn-cs"/>
            </a:endParaRPr>
          </a:p>
          <a:p>
            <a:endParaRPr lang="en-AU" sz="1200" b="0" i="0" kern="1200" dirty="0">
              <a:solidFill>
                <a:schemeClr val="tx1"/>
              </a:solidFill>
              <a:effectLst/>
              <a:latin typeface="+mn-lt"/>
              <a:ea typeface="+mn-ea"/>
              <a:cs typeface="+mn-cs"/>
            </a:endParaRP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This slide frames the problem we think is worth discussing together.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In semiconductor fabs, there is generally strong visibility of AMC conditions in the broader fab environment, but much less visibility inside FOUPs and similar micro-environments where wafers spend significant time during storage and transport.</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That creates a possible gap between room-level monitoring and wafer-level exposure risk.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Our view is that contaminants can emerge or accumulate in ways that are not always captured by standard ambient monitoring, particularly when queue times extend or materials inside the transport environment contribute to local conditions.</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What interests us is whether TOFWERK’s ability to establish chemical ground truth could be linked to a distributed embedded approach that monitors and responds closer to the point of risk.</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mn-lt"/>
                <a:ea typeface="+mn-ea"/>
                <a:cs typeface="+mn-cs"/>
              </a:rPr>
              <a:t>Slide 3</a:t>
            </a:r>
          </a:p>
          <a:p>
            <a:r>
              <a:rPr lang="en-AU" sz="1200" b="1" i="0" kern="1200" dirty="0">
                <a:solidFill>
                  <a:schemeClr val="tx1"/>
                </a:solidFill>
                <a:effectLst/>
                <a:latin typeface="+mn-lt"/>
                <a:ea typeface="+mn-ea"/>
                <a:cs typeface="+mn-cs"/>
              </a:rPr>
              <a:t>Title: Layered Integration Workflow</a:t>
            </a:r>
            <a:endParaRPr lang="en-AU" sz="1200" b="0"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Speaker notes:</a:t>
            </a:r>
            <a:endParaRPr lang="en-AU" sz="1200" b="0" i="0" kern="1200" dirty="0">
              <a:solidFill>
                <a:schemeClr val="tx1"/>
              </a:solidFill>
              <a:effectLst/>
              <a:latin typeface="+mn-lt"/>
              <a:ea typeface="+mn-ea"/>
              <a:cs typeface="+mn-cs"/>
            </a:endParaRPr>
          </a:p>
          <a:p>
            <a:endParaRPr lang="en-AU" sz="1200" b="0" i="0" kern="1200" dirty="0">
              <a:solidFill>
                <a:schemeClr val="tx1"/>
              </a:solidFill>
              <a:effectLst/>
              <a:latin typeface="+mn-lt"/>
              <a:ea typeface="+mn-ea"/>
              <a:cs typeface="+mn-cs"/>
            </a:endParaRP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We’ve been thinking about this as a layered workflow rather than just a sensor deployment.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The first layer is discovery, where Vocus helps identify what compounds are present, where they appear, and which contamination signatures actually matter.</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The second layer is translation, meaning we convert that chemistry insight into sensing priorities, thresholds, and response logic.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The third layer is embedded control, where MMCC sits at the FOUP level and monitors conditions continuously, with the possibility of selective remediation if thresholds are exceeded.</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The fourth layer is feedback. That is important because it creates a loop where periodic analytical campaigns can refine the sensing model over time, so the embedded system stays aligned with actual fab chemistry rather than drifting away from it.</a:t>
            </a:r>
          </a:p>
          <a:p>
            <a:br>
              <a:rPr lang="en-AU"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mn-lt"/>
                <a:ea typeface="+mn-ea"/>
                <a:cs typeface="+mn-cs"/>
              </a:rPr>
              <a:t>Slide 4</a:t>
            </a:r>
          </a:p>
          <a:p>
            <a:r>
              <a:rPr lang="en-AU" sz="1200" b="1" i="0" kern="1200" dirty="0">
                <a:solidFill>
                  <a:schemeClr val="tx1"/>
                </a:solidFill>
                <a:effectLst/>
                <a:latin typeface="+mn-lt"/>
                <a:ea typeface="+mn-ea"/>
                <a:cs typeface="+mn-cs"/>
              </a:rPr>
              <a:t>Title: Responsibilities: Who Does What</a:t>
            </a:r>
          </a:p>
          <a:p>
            <a:endParaRPr lang="en-AU" sz="1200" b="0"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Speaker notes:</a:t>
            </a:r>
            <a:endParaRPr lang="en-AU" sz="1200" b="0" i="0" kern="1200" dirty="0">
              <a:solidFill>
                <a:schemeClr val="tx1"/>
              </a:solidFill>
              <a:effectLst/>
              <a:latin typeface="+mn-lt"/>
              <a:ea typeface="+mn-ea"/>
              <a:cs typeface="+mn-cs"/>
            </a:endParaRPr>
          </a:p>
          <a:p>
            <a:endParaRPr lang="en-AU" sz="1200" b="0" i="0" kern="1200" dirty="0">
              <a:solidFill>
                <a:schemeClr val="tx1"/>
              </a:solidFill>
              <a:effectLst/>
              <a:latin typeface="+mn-lt"/>
              <a:ea typeface="+mn-ea"/>
              <a:cs typeface="+mn-cs"/>
            </a:endParaRP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One helpful way to view the collaboration is that the two platforms do different but complementary jobs.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Vocus operates as the high-fidelity analytical reference, giving broad compound coverage and helping answer what is present and why.</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MMCC, by contrast, is intended as a distributed embedded layer, designed to operate at scale across many FOUPs and give continuous local sensing, event detection, and potentially remediation. So the value is not overlap, but connection between deep identification and scalable in-situ action.</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We think that distinction is important because it suggests a practical division of roles: TOFWERK brings the chemistry truth layer, and Ambient IoT brings the persistent operational layer inside the micro-environment.</a:t>
            </a:r>
          </a:p>
          <a:p>
            <a:endParaRPr lang="en-AU"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mn-lt"/>
                <a:ea typeface="+mn-ea"/>
                <a:cs typeface="+mn-cs"/>
              </a:rPr>
              <a:t>Slide 5</a:t>
            </a:r>
          </a:p>
          <a:p>
            <a:endParaRPr lang="en-AU" sz="1200" b="0"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Title: Implementation: From Truth to Control</a:t>
            </a:r>
            <a:endParaRPr lang="en-AU" sz="1200" b="0"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Speaker notes:</a:t>
            </a:r>
          </a:p>
          <a:p>
            <a:br>
              <a:rPr lang="en-AU" sz="1200" b="0" i="0" kern="1200" dirty="0">
                <a:solidFill>
                  <a:schemeClr val="tx1"/>
                </a:solidFill>
                <a:effectLst/>
                <a:latin typeface="+mn-lt"/>
                <a:ea typeface="+mn-ea"/>
                <a:cs typeface="+mn-cs"/>
              </a:rPr>
            </a:br>
            <a:r>
              <a:rPr lang="en-AU" sz="1200" b="0" i="0" kern="1200" dirty="0">
                <a:solidFill>
                  <a:schemeClr val="tx1"/>
                </a:solidFill>
                <a:effectLst/>
                <a:latin typeface="+mn-lt"/>
                <a:ea typeface="+mn-ea"/>
                <a:cs typeface="+mn-cs"/>
              </a:rPr>
              <a:t>We imagine implementation as a phased process, not a large-scale deployment from day one.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The first phase would be characterisation, where Vocus helps identify the specific species or contaminant families that are most relevant in the target environment.</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From there, the next phase is model definition, where that analytical insight is translated into sensing rules, thresholds, and the choice of remediation media or response mechanisms.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Only after that would we move into selective deployment and then ongoing verification.</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The main point here is that we see this as a low-risk, evidence-based progression.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The analytical work comes first, and the embedded system is tuned from measured chemistry rather than assumptions.</a:t>
            </a:r>
          </a:p>
          <a:p>
            <a:endParaRPr lang="en-AU"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mn-lt"/>
                <a:ea typeface="+mn-ea"/>
                <a:cs typeface="+mn-cs"/>
              </a:rPr>
              <a:t>Slide 6</a:t>
            </a:r>
          </a:p>
          <a:p>
            <a:endParaRPr lang="en-AU" sz="1200" b="1"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Title: POC Strategy &amp; Validation Path</a:t>
            </a:r>
            <a:endParaRPr lang="en-AU" sz="1200" b="0" i="0" kern="1200" dirty="0">
              <a:solidFill>
                <a:schemeClr val="tx1"/>
              </a:solidFill>
              <a:effectLst/>
              <a:latin typeface="+mn-lt"/>
              <a:ea typeface="+mn-ea"/>
              <a:cs typeface="+mn-cs"/>
            </a:endParaRPr>
          </a:p>
          <a:p>
            <a:endParaRPr lang="en-AU" sz="1200" b="1"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Speaker notes:</a:t>
            </a:r>
            <a:br>
              <a:rPr lang="en-AU" sz="1200" b="0" i="0" kern="1200" dirty="0">
                <a:solidFill>
                  <a:schemeClr val="tx1"/>
                </a:solidFill>
                <a:effectLst/>
                <a:latin typeface="+mn-lt"/>
                <a:ea typeface="+mn-ea"/>
                <a:cs typeface="+mn-cs"/>
              </a:rPr>
            </a:br>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For an initial proof of concept, we think the objective should be to establish a reliable mapping between Vocus measurements and MMCC signals. In other words, can we demonstrate that the embedded platform is responding meaningfully to the contamination signatures identified by TOFWERK?</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After correlation, the next step would be model development, where we distinguish useful signal from noise and begin to define thresholds or predictive logic. Then, if appropriate, we can move to controlled response testing to evaluate whether remediation actions actually reduce the targeted contamination condition.</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For us, that validation path is important because it keeps the discussion grounded in measurable outcomes rather than simply claiming compatibility in theory.</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mn-lt"/>
                <a:ea typeface="+mn-ea"/>
                <a:cs typeface="+mn-cs"/>
              </a:rPr>
              <a:t>Slide 7</a:t>
            </a:r>
          </a:p>
          <a:p>
            <a:endParaRPr lang="en-AU" sz="1200" b="0"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Title: Pilot Plan: FOUP Roadmap</a:t>
            </a:r>
            <a:endParaRPr lang="en-AU" sz="1200" b="0" i="0" kern="1200" dirty="0">
              <a:solidFill>
                <a:schemeClr val="tx1"/>
              </a:solidFill>
              <a:effectLst/>
              <a:latin typeface="+mn-lt"/>
              <a:ea typeface="+mn-ea"/>
              <a:cs typeface="+mn-cs"/>
            </a:endParaRPr>
          </a:p>
          <a:p>
            <a:endParaRPr lang="en-AU" sz="1200" b="1"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Speaker notes:</a:t>
            </a:r>
          </a:p>
          <a:p>
            <a:br>
              <a:rPr lang="en-AU" sz="1200" b="0" i="0" kern="1200" dirty="0">
                <a:solidFill>
                  <a:schemeClr val="tx1"/>
                </a:solidFill>
                <a:effectLst/>
                <a:latin typeface="+mn-lt"/>
                <a:ea typeface="+mn-ea"/>
                <a:cs typeface="+mn-cs"/>
              </a:rPr>
            </a:br>
            <a:r>
              <a:rPr lang="en-AU" sz="1200" b="0" i="0" kern="1200" dirty="0">
                <a:solidFill>
                  <a:schemeClr val="tx1"/>
                </a:solidFill>
                <a:effectLst/>
                <a:latin typeface="+mn-lt"/>
                <a:ea typeface="+mn-ea"/>
                <a:cs typeface="+mn-cs"/>
              </a:rPr>
              <a:t>If the proof-of-concept work is successful, this is how we imagine the roadmap evolving.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First, build a baseline AMC map around FOUPs, transfer points, and any particularly sensitive process areas.</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Second, define the target contaminant families that are most relevant for the use case, rather than trying to solve everything at once.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Third, deploy into a selected subset of FOUPs or scenarios where the risk is meaningful and measurable.</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Finally, cross-validate performance against agreed success criteria. That could include reduction in priority AMC, correlation between Vocus and MMCC signatures, and evidence that excursion risk can be better understood or reduced.</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mn-lt"/>
                <a:ea typeface="+mn-ea"/>
                <a:cs typeface="+mn-cs"/>
              </a:rPr>
              <a:t>Slide 8</a:t>
            </a:r>
          </a:p>
          <a:p>
            <a:endParaRPr lang="en-AU" sz="1200" b="0"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Title: Value by Stakeholder</a:t>
            </a:r>
          </a:p>
          <a:p>
            <a:endParaRPr lang="en-AU" sz="1200" b="0"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Speaker notes:</a:t>
            </a:r>
          </a:p>
          <a:p>
            <a:br>
              <a:rPr lang="en-AU" sz="1200" b="0" i="0" kern="1200" dirty="0">
                <a:solidFill>
                  <a:schemeClr val="tx1"/>
                </a:solidFill>
                <a:effectLst/>
                <a:latin typeface="+mn-lt"/>
                <a:ea typeface="+mn-ea"/>
                <a:cs typeface="+mn-cs"/>
              </a:rPr>
            </a:br>
            <a:r>
              <a:rPr lang="en-AU" sz="1200" b="0" i="0" kern="1200" dirty="0">
                <a:solidFill>
                  <a:schemeClr val="tx1"/>
                </a:solidFill>
                <a:effectLst/>
                <a:latin typeface="+mn-lt"/>
                <a:ea typeface="+mn-ea"/>
                <a:cs typeface="+mn-cs"/>
              </a:rPr>
              <a:t>We think there could be value on all sides if the technical fit is real.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For TOFWERK, it could extend Vocus from analytical diagnosis into a broader contamination intelligence workflow linked to operational response.</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For Ambient IoT, the value is that the embedded system can be tuned and validated against a much stronger ground-truth reference.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That improves confidence in both sensing and remediation performance.</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And for fabs, the potential value is a combination of better contamination visibility and a more direct way to manage risk at the point where wafers are actually exposed.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That is the practical use case we would ultimately want to validate together.”</a:t>
            </a:r>
          </a:p>
          <a:p>
            <a:br>
              <a:rPr lang="en-AU"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mn-lt"/>
                <a:ea typeface="+mn-ea"/>
                <a:cs typeface="+mn-cs"/>
              </a:rPr>
              <a:t>Slide 9</a:t>
            </a:r>
          </a:p>
          <a:p>
            <a:endParaRPr lang="en-AU" sz="1200" b="0"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Title: Scientific &amp; Industry Alignment</a:t>
            </a:r>
          </a:p>
          <a:p>
            <a:endParaRPr lang="en-AU" sz="1200" b="0" i="0" kern="1200" dirty="0">
              <a:solidFill>
                <a:schemeClr val="tx1"/>
              </a:solidFill>
              <a:effectLst/>
              <a:latin typeface="+mn-lt"/>
              <a:ea typeface="+mn-ea"/>
              <a:cs typeface="+mn-cs"/>
            </a:endParaRPr>
          </a:p>
          <a:p>
            <a:r>
              <a:rPr lang="en-AU" sz="1200" b="1" i="0" kern="1200" dirty="0">
                <a:solidFill>
                  <a:schemeClr val="tx1"/>
                </a:solidFill>
                <a:effectLst/>
                <a:latin typeface="+mn-lt"/>
                <a:ea typeface="+mn-ea"/>
                <a:cs typeface="+mn-cs"/>
              </a:rPr>
              <a:t>Speaker notes:</a:t>
            </a:r>
          </a:p>
          <a:p>
            <a:br>
              <a:rPr lang="en-AU" sz="1200" b="0" i="0" kern="1200" dirty="0">
                <a:solidFill>
                  <a:schemeClr val="tx1"/>
                </a:solidFill>
                <a:effectLst/>
                <a:latin typeface="+mn-lt"/>
                <a:ea typeface="+mn-ea"/>
                <a:cs typeface="+mn-cs"/>
              </a:rPr>
            </a:br>
            <a:r>
              <a:rPr lang="en-AU" sz="1200" b="0" i="0" kern="1200" dirty="0">
                <a:solidFill>
                  <a:schemeClr val="tx1"/>
                </a:solidFill>
                <a:effectLst/>
                <a:latin typeface="+mn-lt"/>
                <a:ea typeface="+mn-ea"/>
                <a:cs typeface="+mn-cs"/>
              </a:rPr>
              <a:t>This slide is really about credibility and technical foundation.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From our side, the work is informed by semiconductor contamination expertise and by deep materials science capability around MOFs and </a:t>
            </a:r>
            <a:r>
              <a:rPr lang="en-AU" sz="1200" b="0" i="0" kern="1200" dirty="0" err="1">
                <a:solidFill>
                  <a:schemeClr val="tx1"/>
                </a:solidFill>
                <a:effectLst/>
                <a:latin typeface="+mn-lt"/>
                <a:ea typeface="+mn-ea"/>
                <a:cs typeface="+mn-cs"/>
              </a:rPr>
              <a:t>tunable</a:t>
            </a:r>
            <a:r>
              <a:rPr lang="en-AU" sz="1200" b="0" i="0" kern="1200" dirty="0">
                <a:solidFill>
                  <a:schemeClr val="tx1"/>
                </a:solidFill>
                <a:effectLst/>
                <a:latin typeface="+mn-lt"/>
                <a:ea typeface="+mn-ea"/>
                <a:cs typeface="+mn-cs"/>
              </a:rPr>
              <a:t> capture media.</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That matters because if this collaboration moves forward, the opportunity is not just to detect contamination but to build an approach where sensing and remediation are both grounded in real chemistry. </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The original notes frame this as combining semiconductor domain knowledge with advanced materials science, and that remains a useful way to describe it.</a:t>
            </a:r>
          </a:p>
          <a:p>
            <a:endParaRPr lang="en-AU" sz="1200" b="0" i="0" kern="1200" dirty="0">
              <a:solidFill>
                <a:schemeClr val="tx1"/>
              </a:solidFill>
              <a:effectLst/>
              <a:latin typeface="+mn-lt"/>
              <a:ea typeface="+mn-ea"/>
              <a:cs typeface="+mn-cs"/>
            </a:endParaRPr>
          </a:p>
          <a:p>
            <a:r>
              <a:rPr lang="en-AU" sz="1200" b="0" i="0" kern="1200" dirty="0">
                <a:solidFill>
                  <a:schemeClr val="tx1"/>
                </a:solidFill>
                <a:effectLst/>
                <a:latin typeface="+mn-lt"/>
                <a:ea typeface="+mn-ea"/>
                <a:cs typeface="+mn-cs"/>
              </a:rPr>
              <a:t>For a first meeting, I’d keep this section brief and use it mainly to reassure TOFWERK that Ambient IoT is approaching the problem with serious scientific and industry context.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61.png"/><Relationship Id="rId3" Type="http://schemas.openxmlformats.org/officeDocument/2006/relationships/image" Target="../media/image48.png"/><Relationship Id="rId7" Type="http://schemas.openxmlformats.org/officeDocument/2006/relationships/image" Target="../media/image52.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60.png"/><Relationship Id="rId5" Type="http://schemas.openxmlformats.org/officeDocument/2006/relationships/image" Target="../media/image59.png"/><Relationship Id="rId4" Type="http://schemas.openxmlformats.org/officeDocument/2006/relationships/image" Target="../media/image58.png"/></Relationships>
</file>

<file path=ppt/slides/_rels/slide11.xml.rels><?xml version="1.0" encoding="UTF-8" standalone="yes"?>
<Relationships xmlns="http://schemas.openxmlformats.org/package/2006/relationships"><Relationship Id="rId8" Type="http://schemas.openxmlformats.org/officeDocument/2006/relationships/image" Target="../media/image66.png"/><Relationship Id="rId3" Type="http://schemas.openxmlformats.org/officeDocument/2006/relationships/image" Target="../media/image62.png"/><Relationship Id="rId7" Type="http://schemas.openxmlformats.org/officeDocument/2006/relationships/image" Target="../media/image65.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51.png"/><Relationship Id="rId5" Type="http://schemas.openxmlformats.org/officeDocument/2006/relationships/image" Target="../media/image64.png"/><Relationship Id="rId4" Type="http://schemas.openxmlformats.org/officeDocument/2006/relationships/image" Target="../media/image63.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2.png"/><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4.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9.png"/><Relationship Id="rId7" Type="http://schemas.openxmlformats.org/officeDocument/2006/relationships/image" Target="../media/image16.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 Id="rId9" Type="http://schemas.openxmlformats.org/officeDocument/2006/relationships/image" Target="../media/image24.png"/></Relationships>
</file>

<file path=ppt/slides/_rels/slide5.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11.png"/><Relationship Id="rId7" Type="http://schemas.openxmlformats.org/officeDocument/2006/relationships/image" Target="../media/image28.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7.png"/><Relationship Id="rId5" Type="http://schemas.openxmlformats.org/officeDocument/2006/relationships/image" Target="../media/image26.png"/><Relationship Id="rId10" Type="http://schemas.openxmlformats.org/officeDocument/2006/relationships/image" Target="../media/image31.png"/><Relationship Id="rId4" Type="http://schemas.openxmlformats.org/officeDocument/2006/relationships/image" Target="../media/image25.png"/><Relationship Id="rId9" Type="http://schemas.openxmlformats.org/officeDocument/2006/relationships/image" Target="../media/image30.png"/></Relationships>
</file>

<file path=ppt/slides/_rels/slide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9.png"/><Relationship Id="rId7" Type="http://schemas.openxmlformats.org/officeDocument/2006/relationships/image" Target="../media/image34.png"/><Relationship Id="rId12" Type="http://schemas.openxmlformats.org/officeDocument/2006/relationships/image" Target="../media/image37.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1.png"/><Relationship Id="rId11" Type="http://schemas.openxmlformats.org/officeDocument/2006/relationships/image" Target="../media/image36.png"/><Relationship Id="rId5" Type="http://schemas.openxmlformats.org/officeDocument/2006/relationships/image" Target="../media/image33.png"/><Relationship Id="rId10" Type="http://schemas.openxmlformats.org/officeDocument/2006/relationships/image" Target="../media/image35.png"/><Relationship Id="rId4" Type="http://schemas.openxmlformats.org/officeDocument/2006/relationships/image" Target="../media/image32.png"/><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41.png"/><Relationship Id="rId13" Type="http://schemas.openxmlformats.org/officeDocument/2006/relationships/image" Target="../media/image46.png"/><Relationship Id="rId3" Type="http://schemas.openxmlformats.org/officeDocument/2006/relationships/image" Target="../media/image11.png"/><Relationship Id="rId7" Type="http://schemas.openxmlformats.org/officeDocument/2006/relationships/image" Target="../media/image40.png"/><Relationship Id="rId12" Type="http://schemas.openxmlformats.org/officeDocument/2006/relationships/image" Target="../media/image4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8.png"/><Relationship Id="rId11" Type="http://schemas.openxmlformats.org/officeDocument/2006/relationships/image" Target="../media/image44.png"/><Relationship Id="rId5" Type="http://schemas.openxmlformats.org/officeDocument/2006/relationships/image" Target="../media/image39.png"/><Relationship Id="rId10" Type="http://schemas.openxmlformats.org/officeDocument/2006/relationships/image" Target="../media/image43.png"/><Relationship Id="rId4" Type="http://schemas.openxmlformats.org/officeDocument/2006/relationships/image" Target="../media/image38.png"/><Relationship Id="rId9" Type="http://schemas.openxmlformats.org/officeDocument/2006/relationships/image" Target="../media/image42.png"/><Relationship Id="rId14" Type="http://schemas.openxmlformats.org/officeDocument/2006/relationships/image" Target="../media/image47.png"/></Relationships>
</file>

<file path=ppt/slides/_rels/slide8.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48.png"/><Relationship Id="rId7" Type="http://schemas.openxmlformats.org/officeDocument/2006/relationships/image" Target="../media/image52.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51.png"/><Relationship Id="rId5" Type="http://schemas.openxmlformats.org/officeDocument/2006/relationships/image" Target="../media/image50.png"/><Relationship Id="rId4" Type="http://schemas.openxmlformats.org/officeDocument/2006/relationships/image" Target="../media/image49.png"/></Relationships>
</file>

<file path=ppt/slides/_rels/slide9.xml.rels><?xml version="1.0" encoding="UTF-8" standalone="yes"?>
<Relationships xmlns="http://schemas.openxmlformats.org/package/2006/relationships"><Relationship Id="rId8" Type="http://schemas.openxmlformats.org/officeDocument/2006/relationships/image" Target="../media/image56.png"/><Relationship Id="rId3" Type="http://schemas.openxmlformats.org/officeDocument/2006/relationships/image" Target="../media/image48.png"/><Relationship Id="rId7" Type="http://schemas.openxmlformats.org/officeDocument/2006/relationships/image" Target="../media/image55.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54.png"/><Relationship Id="rId5" Type="http://schemas.openxmlformats.org/officeDocument/2006/relationships/image" Target="../media/image52.png"/><Relationship Id="rId4" Type="http://schemas.openxmlformats.org/officeDocument/2006/relationships/image" Target="../media/image53.png"/><Relationship Id="rId9" Type="http://schemas.openxmlformats.org/officeDocument/2006/relationships/image" Target="../media/image57.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8191195" y="-2476195"/>
            <a:ext cx="7239305" cy="7239305"/>
          </a:xfrm>
          <a:prstGeom prst="ellipse">
            <a:avLst/>
          </a:prstGeom>
          <a:solidFill>
            <a:srgbClr val="007BFF">
              <a:alpha val="6000"/>
            </a:srgbClr>
          </a:solidFill>
          <a:ln w="12700">
            <a:solidFill>
              <a:srgbClr val="FFFFFF">
                <a:alpha val="0"/>
              </a:srgbClr>
            </a:solidFill>
            <a:prstDash val="solid"/>
          </a:ln>
        </p:spPr>
        <p:txBody>
          <a:bodyPr/>
          <a:lstStyle/>
          <a:p>
            <a:endParaRPr lang="en-US"/>
          </a:p>
        </p:txBody>
      </p:sp>
      <p:pic>
        <p:nvPicPr>
          <p:cNvPr id="5" name="Image 0" descr="preencoded.png"/>
          <p:cNvPicPr>
            <a:picLocks noChangeAspect="1"/>
          </p:cNvPicPr>
          <p:nvPr/>
        </p:nvPicPr>
        <p:blipFill>
          <a:blip r:embed="rId3"/>
          <a:srcRect t="-400" b="-400"/>
          <a:stretch/>
        </p:blipFill>
        <p:spPr>
          <a:xfrm>
            <a:off x="609905" y="1123798"/>
            <a:ext cx="914400" cy="57607"/>
          </a:xfrm>
          <a:prstGeom prst="rect">
            <a:avLst/>
          </a:prstGeom>
        </p:spPr>
      </p:pic>
      <p:sp>
        <p:nvSpPr>
          <p:cNvPr id="6" name="Shape 3"/>
          <p:cNvSpPr/>
          <p:nvPr/>
        </p:nvSpPr>
        <p:spPr>
          <a:xfrm>
            <a:off x="609905" y="4839005"/>
            <a:ext cx="8191195" cy="533095"/>
          </a:xfrm>
          <a:prstGeom prst="roundRect">
            <a:avLst>
              <a:gd name="adj" fmla="val 61260"/>
            </a:avLst>
          </a:prstGeom>
          <a:solidFill>
            <a:srgbClr val="007BFF"/>
          </a:solidFill>
          <a:ln w="12700">
            <a:solidFill>
              <a:srgbClr val="FFFFFF">
                <a:alpha val="0"/>
              </a:srgbClr>
            </a:solidFill>
            <a:prstDash val="solid"/>
          </a:ln>
        </p:spPr>
        <p:txBody>
          <a:bodyPr/>
          <a:lstStyle/>
          <a:p>
            <a:endParaRPr lang="en-US"/>
          </a:p>
        </p:txBody>
      </p:sp>
      <p:pic>
        <p:nvPicPr>
          <p:cNvPr id="7" name="Image 1" descr="preencoded.png"/>
          <p:cNvPicPr>
            <a:picLocks noChangeAspect="1"/>
          </p:cNvPicPr>
          <p:nvPr/>
        </p:nvPicPr>
        <p:blipFill>
          <a:blip r:embed="rId4"/>
          <a:srcRect/>
          <a:stretch/>
        </p:blipFill>
        <p:spPr>
          <a:xfrm>
            <a:off x="609905" y="523951"/>
            <a:ext cx="228600" cy="228600"/>
          </a:xfrm>
          <a:prstGeom prst="rect">
            <a:avLst/>
          </a:prstGeom>
        </p:spPr>
      </p:pic>
      <p:sp>
        <p:nvSpPr>
          <p:cNvPr id="8" name="Text 4"/>
          <p:cNvSpPr txBox="1"/>
          <p:nvPr/>
        </p:nvSpPr>
        <p:spPr>
          <a:xfrm>
            <a:off x="933602" y="476402"/>
            <a:ext cx="3734410" cy="381305"/>
          </a:xfrm>
          <a:prstGeom prst="rect">
            <a:avLst/>
          </a:prstGeom>
          <a:noFill/>
          <a:ln/>
        </p:spPr>
        <p:txBody>
          <a:bodyPr wrap="square" lIns="0" tIns="0" rIns="0" bIns="0" rtlCol="0" anchor="ctr"/>
          <a:lstStyle/>
          <a:p>
            <a:pPr marL="0" indent="0" algn="l">
              <a:buNone/>
            </a:pPr>
            <a:r>
              <a:rPr lang="en-US" sz="1300" b="1" kern="0" spc="15" dirty="0">
                <a:solidFill>
                  <a:srgbClr val="333333"/>
                </a:solidFill>
                <a:latin typeface="Inter" pitchFamily="34" charset="0"/>
                <a:ea typeface="Inter" pitchFamily="34" charset="-122"/>
                <a:cs typeface="Inter" pitchFamily="34" charset="-120"/>
              </a:rPr>
              <a:t>TOFWERK + Ambient IoT</a:t>
            </a:r>
            <a:endParaRPr lang="en-US" sz="1300" dirty="0"/>
          </a:p>
        </p:txBody>
      </p:sp>
      <p:sp>
        <p:nvSpPr>
          <p:cNvPr id="9" name="Text 5"/>
          <p:cNvSpPr txBox="1"/>
          <p:nvPr/>
        </p:nvSpPr>
        <p:spPr>
          <a:xfrm>
            <a:off x="609905" y="1429207"/>
            <a:ext cx="8934602" cy="1886407"/>
          </a:xfrm>
          <a:prstGeom prst="rect">
            <a:avLst/>
          </a:prstGeom>
          <a:noFill/>
          <a:ln/>
        </p:spPr>
        <p:txBody>
          <a:bodyPr wrap="square" lIns="0" tIns="0" rIns="0" bIns="0" rtlCol="0" anchor="ctr"/>
          <a:lstStyle/>
          <a:p>
            <a:pPr marL="0" indent="0" algn="l">
              <a:buNone/>
            </a:pPr>
            <a:r>
              <a:rPr lang="en-US" sz="4300" b="1" kern="0" spc="38" dirty="0">
                <a:solidFill>
                  <a:srgbClr val="333333"/>
                </a:solidFill>
                <a:latin typeface="Inter" pitchFamily="34" charset="0"/>
                <a:ea typeface="Inter" pitchFamily="34" charset="-122"/>
                <a:cs typeface="Inter" pitchFamily="34" charset="-120"/>
              </a:rPr>
              <a:t> CONTAMINATION</a:t>
            </a:r>
            <a:endParaRPr lang="en-US" sz="4300" dirty="0"/>
          </a:p>
          <a:p>
            <a:pPr marL="0" indent="0" algn="l">
              <a:buNone/>
            </a:pPr>
            <a:r>
              <a:rPr lang="en-US" sz="4300" b="1" kern="0" spc="38" dirty="0">
                <a:solidFill>
                  <a:srgbClr val="333333"/>
                </a:solidFill>
                <a:latin typeface="Inter" pitchFamily="34" charset="0"/>
                <a:ea typeface="Inter" pitchFamily="34" charset="-122"/>
                <a:cs typeface="Inter" pitchFamily="34" charset="-120"/>
              </a:rPr>
              <a:t> INTELLIGENCE &amp; CONTROL </a:t>
            </a:r>
            <a:r>
              <a:rPr lang="en-US" sz="4300" b="1" kern="0" spc="38" dirty="0">
                <a:solidFill>
                  <a:srgbClr val="007BFF"/>
                </a:solidFill>
                <a:latin typeface="Inter" pitchFamily="34" charset="0"/>
                <a:ea typeface="Inter" pitchFamily="34" charset="-122"/>
                <a:cs typeface="Inter" pitchFamily="34" charset="-120"/>
              </a:rPr>
              <a:t>STACK</a:t>
            </a:r>
            <a:endParaRPr lang="en-US" sz="4300" dirty="0"/>
          </a:p>
        </p:txBody>
      </p:sp>
      <p:sp>
        <p:nvSpPr>
          <p:cNvPr id="10" name="Text 6"/>
          <p:cNvSpPr txBox="1"/>
          <p:nvPr/>
        </p:nvSpPr>
        <p:spPr>
          <a:xfrm>
            <a:off x="609905" y="3619195"/>
            <a:ext cx="5067605" cy="324612"/>
          </a:xfrm>
          <a:prstGeom prst="rect">
            <a:avLst/>
          </a:prstGeom>
          <a:noFill/>
          <a:ln/>
        </p:spPr>
        <p:txBody>
          <a:bodyPr wrap="square" lIns="0" tIns="0" rIns="0" bIns="0" rtlCol="0" anchor="ctr"/>
          <a:lstStyle/>
          <a:p>
            <a:pPr marL="0" indent="0" algn="l">
              <a:buNone/>
            </a:pPr>
            <a:r>
              <a:rPr lang="en-US" sz="2100" b="1" dirty="0">
                <a:solidFill>
                  <a:srgbClr val="333333"/>
                </a:solidFill>
                <a:latin typeface="Inter" pitchFamily="34" charset="0"/>
                <a:ea typeface="Inter" pitchFamily="34" charset="-122"/>
                <a:cs typeface="Inter" pitchFamily="34" charset="-120"/>
              </a:rPr>
              <a:t>Vocus + MMCC</a:t>
            </a:r>
            <a:endParaRPr lang="en-US" sz="2100" dirty="0"/>
          </a:p>
        </p:txBody>
      </p:sp>
      <p:sp>
        <p:nvSpPr>
          <p:cNvPr id="11" name="Text 7"/>
          <p:cNvSpPr txBox="1"/>
          <p:nvPr/>
        </p:nvSpPr>
        <p:spPr>
          <a:xfrm>
            <a:off x="609905" y="4114800"/>
            <a:ext cx="6350508" cy="286207"/>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 From </a:t>
            </a:r>
            <a:r>
              <a:rPr lang="en-US" sz="1600" b="1" dirty="0">
                <a:solidFill>
                  <a:srgbClr val="007BFF"/>
                </a:solidFill>
                <a:latin typeface="Inter" pitchFamily="34" charset="0"/>
                <a:ea typeface="Inter" pitchFamily="34" charset="-122"/>
                <a:cs typeface="Inter" pitchFamily="34" charset="-120"/>
              </a:rPr>
              <a:t>chemical visibility</a:t>
            </a:r>
            <a:r>
              <a:rPr lang="en-US" sz="1600" b="1" dirty="0">
                <a:solidFill>
                  <a:srgbClr val="333333"/>
                </a:solidFill>
                <a:latin typeface="Inter" pitchFamily="34" charset="0"/>
                <a:ea typeface="Inter" pitchFamily="34" charset="-122"/>
                <a:cs typeface="Inter" pitchFamily="34" charset="-120"/>
              </a:rPr>
              <a:t> → to </a:t>
            </a:r>
            <a:r>
              <a:rPr lang="en-US" sz="1600" b="1" dirty="0">
                <a:solidFill>
                  <a:srgbClr val="007BFF"/>
                </a:solidFill>
                <a:latin typeface="Inter" pitchFamily="34" charset="0"/>
                <a:ea typeface="Inter" pitchFamily="34" charset="-122"/>
                <a:cs typeface="Inter" pitchFamily="34" charset="-120"/>
              </a:rPr>
              <a:t>FOUP-level control</a:t>
            </a:r>
            <a:endParaRPr lang="en-US" sz="1600" dirty="0"/>
          </a:p>
        </p:txBody>
      </p:sp>
      <p:sp>
        <p:nvSpPr>
          <p:cNvPr id="12" name="Text 8"/>
          <p:cNvSpPr txBox="1"/>
          <p:nvPr/>
        </p:nvSpPr>
        <p:spPr>
          <a:xfrm>
            <a:off x="800100" y="4953305"/>
            <a:ext cx="7980883" cy="228600"/>
          </a:xfrm>
          <a:prstGeom prst="rect">
            <a:avLst/>
          </a:prstGeom>
          <a:noFill/>
          <a:ln/>
        </p:spPr>
        <p:txBody>
          <a:bodyPr wrap="square" lIns="0" tIns="0" rIns="0" bIns="0" rtlCol="0" anchor="ctr"/>
          <a:lstStyle/>
          <a:p>
            <a:pPr marL="0" indent="0" algn="l">
              <a:buNone/>
            </a:pPr>
            <a:r>
              <a:rPr lang="en-US" sz="1300" b="1" dirty="0">
                <a:solidFill>
                  <a:srgbClr val="FFFFFF"/>
                </a:solidFill>
                <a:latin typeface="Inter" pitchFamily="34" charset="0"/>
                <a:ea typeface="Inter" pitchFamily="34" charset="-122"/>
                <a:cs typeface="Inter" pitchFamily="34" charset="-120"/>
              </a:rPr>
              <a:t>“Vocus identifies contamination. MMCC ensures it never reaches the wafer.”</a:t>
            </a:r>
            <a:endParaRPr lang="en-US" sz="1300" dirty="0"/>
          </a:p>
        </p:txBody>
      </p:sp>
      <p:sp>
        <p:nvSpPr>
          <p:cNvPr id="13" name="Text 9"/>
          <p:cNvSpPr txBox="1"/>
          <p:nvPr/>
        </p:nvSpPr>
        <p:spPr>
          <a:xfrm>
            <a:off x="609905" y="6344107"/>
            <a:ext cx="8306410" cy="191110"/>
          </a:xfrm>
          <a:prstGeom prst="rect">
            <a:avLst/>
          </a:prstGeom>
          <a:noFill/>
          <a:ln/>
        </p:spPr>
        <p:txBody>
          <a:bodyPr wrap="square" lIns="0" tIns="0" rIns="0" bIns="0" rtlCol="0" anchor="ctr"/>
          <a:lstStyle/>
          <a:p>
            <a:pPr marL="0" indent="0" algn="l">
              <a:buNone/>
            </a:pPr>
            <a:r>
              <a:rPr lang="en-US" sz="1000" dirty="0">
                <a:solidFill>
                  <a:srgbClr val="333333"/>
                </a:solidFill>
                <a:latin typeface="Inter" pitchFamily="34" charset="0"/>
                <a:ea typeface="Inter" pitchFamily="34" charset="-122"/>
                <a:cs typeface="Inter" pitchFamily="34" charset="-120"/>
              </a:rPr>
              <a:t>FOUP &amp; reticle micro-environments • Yield-critical AMC control • {Add date / presenter}</a:t>
            </a:r>
            <a:endParaRPr lang="en-US" sz="1000" dirty="0"/>
          </a:p>
        </p:txBody>
      </p:sp>
      <p:pic>
        <p:nvPicPr>
          <p:cNvPr id="14" name="Image 2" descr="preencoded.png"/>
          <p:cNvPicPr>
            <a:picLocks noChangeAspect="1"/>
          </p:cNvPicPr>
          <p:nvPr/>
        </p:nvPicPr>
        <p:blipFill>
          <a:blip r:embed="rId5"/>
          <a:srcRect/>
          <a:stretch/>
        </p:blipFill>
        <p:spPr>
          <a:xfrm>
            <a:off x="10629900" y="6355994"/>
            <a:ext cx="171907" cy="171907"/>
          </a:xfrm>
          <a:prstGeom prst="rect">
            <a:avLst/>
          </a:prstGeom>
        </p:spPr>
      </p:pic>
      <p:sp>
        <p:nvSpPr>
          <p:cNvPr id="15" name="Text 10"/>
          <p:cNvSpPr txBox="1"/>
          <p:nvPr/>
        </p:nvSpPr>
        <p:spPr>
          <a:xfrm>
            <a:off x="10916107" y="6344107"/>
            <a:ext cx="1162202" cy="191110"/>
          </a:xfrm>
          <a:prstGeom prst="rect">
            <a:avLst/>
          </a:prstGeom>
          <a:noFill/>
          <a:ln/>
        </p:spPr>
        <p:txBody>
          <a:bodyPr wrap="square" lIns="0" tIns="0" rIns="0" bIns="0" rtlCol="0" anchor="ctr"/>
          <a:lstStyle/>
          <a:p>
            <a:pPr marL="0" indent="0" algn="l">
              <a:buNone/>
            </a:pPr>
            <a:r>
              <a:rPr lang="en-US" sz="900" dirty="0">
                <a:solidFill>
                  <a:srgbClr val="333333"/>
                </a:solidFill>
                <a:latin typeface="Inter" pitchFamily="34" charset="0"/>
                <a:ea typeface="Inter" pitchFamily="34" charset="-122"/>
                <a:cs typeface="Inter" pitchFamily="34" charset="-120"/>
              </a:rPr>
              <a:t>{contact}</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7239305" y="-381305"/>
            <a:ext cx="5905195" cy="5905195"/>
          </a:xfrm>
          <a:prstGeom prst="ellipse">
            <a:avLst/>
          </a:prstGeom>
          <a:solidFill>
            <a:srgbClr val="007BFF">
              <a:alpha val="6000"/>
            </a:srgbClr>
          </a:solidFill>
          <a:ln w="12700">
            <a:solidFill>
              <a:srgbClr val="FFFFFF">
                <a:alpha val="0"/>
              </a:srgbClr>
            </a:solidFill>
            <a:prstDash val="solid"/>
          </a:ln>
        </p:spPr>
        <p:txBody>
          <a:bodyPr/>
          <a:lstStyle/>
          <a:p>
            <a:endParaRPr lang="en-US"/>
          </a:p>
        </p:txBody>
      </p:sp>
      <p:sp>
        <p:nvSpPr>
          <p:cNvPr id="5" name="Shape 3"/>
          <p:cNvSpPr/>
          <p:nvPr/>
        </p:nvSpPr>
        <p:spPr>
          <a:xfrm>
            <a:off x="609905" y="2495398"/>
            <a:ext cx="3524098" cy="3448202"/>
          </a:xfrm>
          <a:prstGeom prst="roundRect">
            <a:avLst>
              <a:gd name="adj" fmla="val 2051"/>
            </a:avLst>
          </a:prstGeom>
          <a:solidFill>
            <a:srgbClr val="F8F9FA"/>
          </a:solidFill>
          <a:ln w="12700">
            <a:solidFill>
              <a:srgbClr val="007BFF">
                <a:alpha val="16000"/>
              </a:srgbClr>
            </a:solidFill>
            <a:prstDash val="solid"/>
          </a:ln>
        </p:spPr>
        <p:txBody>
          <a:bodyPr/>
          <a:lstStyle/>
          <a:p>
            <a:endParaRPr lang="en-US"/>
          </a:p>
        </p:txBody>
      </p:sp>
      <p:pic>
        <p:nvPicPr>
          <p:cNvPr id="6" name="Image 0" descr="preencoded.png"/>
          <p:cNvPicPr>
            <a:picLocks noChangeAspect="1"/>
          </p:cNvPicPr>
          <p:nvPr/>
        </p:nvPicPr>
        <p:blipFill>
          <a:blip r:embed="rId3"/>
          <a:srcRect t="-201" b="-201"/>
          <a:stretch/>
        </p:blipFill>
        <p:spPr>
          <a:xfrm>
            <a:off x="609905" y="2495398"/>
            <a:ext cx="75895" cy="3429000"/>
          </a:xfrm>
          <a:prstGeom prst="rect">
            <a:avLst/>
          </a:prstGeom>
        </p:spPr>
      </p:pic>
      <p:sp>
        <p:nvSpPr>
          <p:cNvPr id="7" name="Shape 4"/>
          <p:cNvSpPr/>
          <p:nvPr/>
        </p:nvSpPr>
        <p:spPr>
          <a:xfrm>
            <a:off x="875995" y="3353105"/>
            <a:ext cx="3105302" cy="2361895"/>
          </a:xfrm>
          <a:prstGeom prst="roundRect">
            <a:avLst>
              <a:gd name="adj" fmla="val 3747"/>
            </a:avLst>
          </a:prstGeom>
          <a:solidFill>
            <a:srgbClr val="FFFFFF"/>
          </a:solidFill>
          <a:ln w="12700">
            <a:solidFill>
              <a:srgbClr val="000000">
                <a:alpha val="6000"/>
              </a:srgbClr>
            </a:solidFill>
            <a:prstDash val="solid"/>
          </a:ln>
        </p:spPr>
        <p:txBody>
          <a:bodyPr/>
          <a:lstStyle/>
          <a:p>
            <a:endParaRPr lang="en-US"/>
          </a:p>
        </p:txBody>
      </p:sp>
      <p:sp>
        <p:nvSpPr>
          <p:cNvPr id="8" name="Shape 5"/>
          <p:cNvSpPr/>
          <p:nvPr/>
        </p:nvSpPr>
        <p:spPr>
          <a:xfrm>
            <a:off x="4343400" y="2495398"/>
            <a:ext cx="3504895" cy="3429000"/>
          </a:xfrm>
          <a:prstGeom prst="roundRect">
            <a:avLst>
              <a:gd name="adj" fmla="val 2074"/>
            </a:avLst>
          </a:prstGeom>
          <a:solidFill>
            <a:srgbClr val="007BFF"/>
          </a:solidFill>
          <a:ln w="12700">
            <a:solidFill>
              <a:srgbClr val="FFFFFF">
                <a:alpha val="0"/>
              </a:srgbClr>
            </a:solidFill>
            <a:prstDash val="solid"/>
          </a:ln>
        </p:spPr>
        <p:txBody>
          <a:bodyPr/>
          <a:lstStyle/>
          <a:p>
            <a:endParaRPr lang="en-US"/>
          </a:p>
        </p:txBody>
      </p:sp>
      <p:sp>
        <p:nvSpPr>
          <p:cNvPr id="9" name="Shape 6"/>
          <p:cNvSpPr/>
          <p:nvPr/>
        </p:nvSpPr>
        <p:spPr>
          <a:xfrm>
            <a:off x="4610405" y="3353105"/>
            <a:ext cx="3105302" cy="2361895"/>
          </a:xfrm>
          <a:prstGeom prst="roundRect">
            <a:avLst>
              <a:gd name="adj" fmla="val 3747"/>
            </a:avLst>
          </a:prstGeom>
          <a:solidFill>
            <a:srgbClr val="FFFFFF">
              <a:alpha val="14000"/>
            </a:srgbClr>
          </a:solidFill>
          <a:ln w="12700">
            <a:solidFill>
              <a:srgbClr val="FFFFFF">
                <a:alpha val="18000"/>
              </a:srgbClr>
            </a:solidFill>
            <a:prstDash val="solid"/>
          </a:ln>
        </p:spPr>
        <p:txBody>
          <a:bodyPr/>
          <a:lstStyle/>
          <a:p>
            <a:endParaRPr lang="en-US"/>
          </a:p>
        </p:txBody>
      </p:sp>
      <p:sp>
        <p:nvSpPr>
          <p:cNvPr id="10" name="Shape 7"/>
          <p:cNvSpPr/>
          <p:nvPr/>
        </p:nvSpPr>
        <p:spPr>
          <a:xfrm>
            <a:off x="8076895" y="2495398"/>
            <a:ext cx="3524098" cy="3448202"/>
          </a:xfrm>
          <a:prstGeom prst="roundRect">
            <a:avLst>
              <a:gd name="adj" fmla="val 2051"/>
            </a:avLst>
          </a:prstGeom>
          <a:solidFill>
            <a:srgbClr val="FFFFFF"/>
          </a:solidFill>
          <a:ln w="12700">
            <a:solidFill>
              <a:srgbClr val="007BFF">
                <a:alpha val="22000"/>
              </a:srgbClr>
            </a:solidFill>
            <a:prstDash val="solid"/>
          </a:ln>
        </p:spPr>
        <p:txBody>
          <a:bodyPr/>
          <a:lstStyle/>
          <a:p>
            <a:endParaRPr lang="en-US"/>
          </a:p>
        </p:txBody>
      </p:sp>
      <p:pic>
        <p:nvPicPr>
          <p:cNvPr id="11" name="Image 1" descr="preencoded.png"/>
          <p:cNvPicPr>
            <a:picLocks noChangeAspect="1"/>
          </p:cNvPicPr>
          <p:nvPr/>
        </p:nvPicPr>
        <p:blipFill>
          <a:blip r:embed="rId3"/>
          <a:srcRect t="-201" b="-201"/>
          <a:stretch/>
        </p:blipFill>
        <p:spPr>
          <a:xfrm>
            <a:off x="8076895" y="2495398"/>
            <a:ext cx="75895" cy="3429000"/>
          </a:xfrm>
          <a:prstGeom prst="rect">
            <a:avLst/>
          </a:prstGeom>
        </p:spPr>
      </p:pic>
      <p:sp>
        <p:nvSpPr>
          <p:cNvPr id="12" name="Shape 8"/>
          <p:cNvSpPr/>
          <p:nvPr/>
        </p:nvSpPr>
        <p:spPr>
          <a:xfrm>
            <a:off x="8343900" y="3353105"/>
            <a:ext cx="3105302" cy="2361895"/>
          </a:xfrm>
          <a:prstGeom prst="roundRect">
            <a:avLst>
              <a:gd name="adj" fmla="val 3747"/>
            </a:avLst>
          </a:prstGeom>
          <a:solidFill>
            <a:srgbClr val="F8F9FA"/>
          </a:solidFill>
          <a:ln w="12700">
            <a:solidFill>
              <a:srgbClr val="000000">
                <a:alpha val="6000"/>
              </a:srgbClr>
            </a:solidFill>
            <a:prstDash val="solid"/>
          </a:ln>
        </p:spPr>
        <p:txBody>
          <a:bodyPr/>
          <a:lstStyle/>
          <a:p>
            <a:endParaRPr lang="en-US"/>
          </a:p>
        </p:txBody>
      </p:sp>
      <p:sp>
        <p:nvSpPr>
          <p:cNvPr id="13" name="Shape 9"/>
          <p:cNvSpPr/>
          <p:nvPr/>
        </p:nvSpPr>
        <p:spPr>
          <a:xfrm>
            <a:off x="609905" y="6115507"/>
            <a:ext cx="10972800" cy="533095"/>
          </a:xfrm>
          <a:prstGeom prst="roundRect">
            <a:avLst>
              <a:gd name="adj" fmla="val 85763"/>
            </a:avLst>
          </a:prstGeom>
          <a:solidFill>
            <a:srgbClr val="007BFF"/>
          </a:solidFill>
          <a:ln w="12700">
            <a:solidFill>
              <a:srgbClr val="FFFFFF">
                <a:alpha val="0"/>
              </a:srgbClr>
            </a:solidFill>
            <a:prstDash val="solid"/>
          </a:ln>
        </p:spPr>
        <p:txBody>
          <a:bodyPr/>
          <a:lstStyle/>
          <a:p>
            <a:endParaRPr lang="en-US"/>
          </a:p>
        </p:txBody>
      </p:sp>
      <p:pic>
        <p:nvPicPr>
          <p:cNvPr id="14" name="Image 2" descr="preencoded.png"/>
          <p:cNvPicPr>
            <a:picLocks noChangeAspect="1"/>
          </p:cNvPicPr>
          <p:nvPr/>
        </p:nvPicPr>
        <p:blipFill>
          <a:blip r:embed="rId4"/>
          <a:srcRect l="-133" r="-133"/>
          <a:stretch/>
        </p:blipFill>
        <p:spPr>
          <a:xfrm>
            <a:off x="609905" y="523951"/>
            <a:ext cx="171907" cy="228600"/>
          </a:xfrm>
          <a:prstGeom prst="rect">
            <a:avLst/>
          </a:prstGeom>
        </p:spPr>
      </p:pic>
      <p:sp>
        <p:nvSpPr>
          <p:cNvPr id="15" name="Text 10"/>
          <p:cNvSpPr txBox="1"/>
          <p:nvPr/>
        </p:nvSpPr>
        <p:spPr>
          <a:xfrm>
            <a:off x="933602" y="476402"/>
            <a:ext cx="5067605" cy="381305"/>
          </a:xfrm>
          <a:prstGeom prst="rect">
            <a:avLst/>
          </a:prstGeom>
          <a:noFill/>
          <a:ln/>
        </p:spPr>
        <p:txBody>
          <a:bodyPr wrap="square" lIns="0" tIns="0" rIns="0" bIns="0" rtlCol="0" anchor="ctr"/>
          <a:lstStyle/>
          <a:p>
            <a:pPr marL="0" indent="0" algn="l">
              <a:buNone/>
            </a:pPr>
            <a:r>
              <a:rPr lang="en-US" sz="1300" b="1" kern="0" spc="15" dirty="0">
                <a:solidFill>
                  <a:srgbClr val="333333"/>
                </a:solidFill>
                <a:latin typeface="Inter" pitchFamily="34" charset="0"/>
                <a:ea typeface="Inter" pitchFamily="34" charset="-122"/>
                <a:cs typeface="Inter" pitchFamily="34" charset="-120"/>
              </a:rPr>
              <a:t>TOFWERK + Ambient IoT</a:t>
            </a:r>
            <a:endParaRPr lang="en-US" sz="1300" dirty="0"/>
          </a:p>
        </p:txBody>
      </p:sp>
      <p:sp>
        <p:nvSpPr>
          <p:cNvPr id="16" name="Text 11"/>
          <p:cNvSpPr txBox="1"/>
          <p:nvPr/>
        </p:nvSpPr>
        <p:spPr>
          <a:xfrm>
            <a:off x="609905" y="1181405"/>
            <a:ext cx="11163910" cy="609905"/>
          </a:xfrm>
          <a:prstGeom prst="rect">
            <a:avLst/>
          </a:prstGeom>
          <a:noFill/>
          <a:ln/>
        </p:spPr>
        <p:txBody>
          <a:bodyPr wrap="square" lIns="0" tIns="0" rIns="0" bIns="0" rtlCol="0" anchor="ctr"/>
          <a:lstStyle/>
          <a:p>
            <a:pPr marL="0" indent="0" algn="l">
              <a:buNone/>
            </a:pPr>
            <a:r>
              <a:rPr lang="en-US" sz="4000" b="1" kern="0" spc="22" dirty="0">
                <a:solidFill>
                  <a:srgbClr val="333333"/>
                </a:solidFill>
                <a:latin typeface="Inter" pitchFamily="34" charset="0"/>
                <a:ea typeface="Inter" pitchFamily="34" charset="-122"/>
                <a:cs typeface="Inter" pitchFamily="34" charset="-120"/>
              </a:rPr>
              <a:t> Execution </a:t>
            </a:r>
            <a:r>
              <a:rPr lang="en-US" sz="4000" b="1" kern="0" spc="22" dirty="0">
                <a:solidFill>
                  <a:srgbClr val="007BFF"/>
                </a:solidFill>
                <a:latin typeface="Inter" pitchFamily="34" charset="0"/>
                <a:ea typeface="Inter" pitchFamily="34" charset="-122"/>
                <a:cs typeface="Inter" pitchFamily="34" charset="-120"/>
              </a:rPr>
              <a:t>Credentials</a:t>
            </a:r>
            <a:endParaRPr lang="en-US" sz="4000" dirty="0"/>
          </a:p>
        </p:txBody>
      </p:sp>
      <p:sp>
        <p:nvSpPr>
          <p:cNvPr id="17" name="Text 12"/>
          <p:cNvSpPr txBox="1"/>
          <p:nvPr/>
        </p:nvSpPr>
        <p:spPr>
          <a:xfrm>
            <a:off x="609905" y="1962302"/>
            <a:ext cx="11087100" cy="267005"/>
          </a:xfrm>
          <a:prstGeom prst="rect">
            <a:avLst/>
          </a:prstGeom>
          <a:noFill/>
          <a:ln/>
        </p:spPr>
        <p:txBody>
          <a:bodyPr wrap="square" lIns="0" tIns="0" rIns="0" bIns="0" rtlCol="0" anchor="ctr"/>
          <a:lstStyle/>
          <a:p>
            <a:pPr marL="0" indent="0" algn="l">
              <a:buNone/>
            </a:pPr>
            <a:r>
              <a:rPr lang="en-US" sz="1300" b="1" dirty="0">
                <a:solidFill>
                  <a:srgbClr val="333333"/>
                </a:solidFill>
                <a:latin typeface="Inter" pitchFamily="34" charset="0"/>
                <a:ea typeface="Inter" pitchFamily="34" charset="-122"/>
                <a:cs typeface="Inter" pitchFamily="34" charset="-120"/>
              </a:rPr>
              <a:t>Proven distributed monitoring architecture, now extended to FOUP-level contamination control.</a:t>
            </a:r>
            <a:endParaRPr lang="en-US" sz="1300" dirty="0"/>
          </a:p>
        </p:txBody>
      </p:sp>
      <p:pic>
        <p:nvPicPr>
          <p:cNvPr id="18" name="Image 3" descr="preencoded.png"/>
          <p:cNvPicPr>
            <a:picLocks noChangeAspect="1"/>
          </p:cNvPicPr>
          <p:nvPr/>
        </p:nvPicPr>
        <p:blipFill>
          <a:blip r:embed="rId5"/>
          <a:srcRect l="-80" r="-80"/>
          <a:stretch/>
        </p:blipFill>
        <p:spPr>
          <a:xfrm>
            <a:off x="875995" y="2790749"/>
            <a:ext cx="286207" cy="228600"/>
          </a:xfrm>
          <a:prstGeom prst="rect">
            <a:avLst/>
          </a:prstGeom>
        </p:spPr>
      </p:pic>
      <p:sp>
        <p:nvSpPr>
          <p:cNvPr id="19" name="Text 13"/>
          <p:cNvSpPr txBox="1"/>
          <p:nvPr/>
        </p:nvSpPr>
        <p:spPr>
          <a:xfrm>
            <a:off x="1200607" y="2723998"/>
            <a:ext cx="2774290" cy="267005"/>
          </a:xfrm>
          <a:prstGeom prst="rect">
            <a:avLst/>
          </a:prstGeom>
          <a:noFill/>
          <a:ln/>
        </p:spPr>
        <p:txBody>
          <a:bodyPr wrap="square" lIns="0" tIns="0" rIns="0" bIns="0" rtlCol="0" anchor="ctr"/>
          <a:lstStyle/>
          <a:p>
            <a:pPr marL="0" indent="0" algn="l">
              <a:buNone/>
            </a:pPr>
            <a:r>
              <a:rPr lang="en-US" sz="1500" b="1" dirty="0">
                <a:solidFill>
                  <a:srgbClr val="333333"/>
                </a:solidFill>
                <a:latin typeface="Inter" pitchFamily="34" charset="0"/>
                <a:ea typeface="Inter" pitchFamily="34" charset="-122"/>
                <a:cs typeface="Inter" pitchFamily="34" charset="-120"/>
              </a:rPr>
              <a:t>Proven deployment</a:t>
            </a:r>
            <a:endParaRPr lang="en-US" sz="1500" dirty="0"/>
          </a:p>
        </p:txBody>
      </p:sp>
      <p:sp>
        <p:nvSpPr>
          <p:cNvPr id="20" name="Text 14"/>
          <p:cNvSpPr txBox="1"/>
          <p:nvPr/>
        </p:nvSpPr>
        <p:spPr>
          <a:xfrm>
            <a:off x="1200607" y="3010205"/>
            <a:ext cx="2774290" cy="171907"/>
          </a:xfrm>
          <a:prstGeom prst="rect">
            <a:avLst/>
          </a:prstGeom>
          <a:noFill/>
          <a:ln/>
        </p:spPr>
        <p:txBody>
          <a:bodyPr wrap="square" lIns="0" tIns="0" rIns="0" bIns="0" rtlCol="0" anchor="ctr"/>
          <a:lstStyle/>
          <a:p>
            <a:pPr marL="0" indent="0" algn="l">
              <a:buNone/>
            </a:pPr>
            <a:r>
              <a:rPr lang="en-US" sz="900" b="1" kern="0" spc="45" dirty="0">
                <a:solidFill>
                  <a:srgbClr val="007BFF"/>
                </a:solidFill>
                <a:latin typeface="Inter" pitchFamily="34" charset="0"/>
                <a:ea typeface="Inter" pitchFamily="34" charset="-122"/>
                <a:cs typeface="Inter" pitchFamily="34" charset="-120"/>
              </a:rPr>
              <a:t>Real-world distributed sensing</a:t>
            </a:r>
            <a:endParaRPr lang="en-US" sz="900" dirty="0"/>
          </a:p>
        </p:txBody>
      </p:sp>
      <p:sp>
        <p:nvSpPr>
          <p:cNvPr id="21" name="Text 15"/>
          <p:cNvSpPr txBox="1"/>
          <p:nvPr/>
        </p:nvSpPr>
        <p:spPr>
          <a:xfrm>
            <a:off x="1028700" y="3504895"/>
            <a:ext cx="2813609" cy="200254"/>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Where it’s proven</a:t>
            </a:r>
            <a:endParaRPr lang="en-US" sz="1000" dirty="0"/>
          </a:p>
        </p:txBody>
      </p:sp>
      <p:sp>
        <p:nvSpPr>
          <p:cNvPr id="22" name="Text 16"/>
          <p:cNvSpPr txBox="1"/>
          <p:nvPr/>
        </p:nvSpPr>
        <p:spPr>
          <a:xfrm>
            <a:off x="1028700" y="3800246"/>
            <a:ext cx="2781605" cy="400507"/>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Distributed sensing in pharmaceutical cold chain</a:t>
            </a:r>
            <a:endParaRPr lang="en-US" sz="1000" dirty="0"/>
          </a:p>
        </p:txBody>
      </p:sp>
      <p:sp>
        <p:nvSpPr>
          <p:cNvPr id="23" name="Text 17"/>
          <p:cNvSpPr txBox="1"/>
          <p:nvPr/>
        </p:nvSpPr>
        <p:spPr>
          <a:xfrm>
            <a:off x="1028700" y="4295851"/>
            <a:ext cx="2781605" cy="400507"/>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Real-world monitoring across transport and storage</a:t>
            </a:r>
            <a:endParaRPr lang="en-US" sz="1000" dirty="0"/>
          </a:p>
        </p:txBody>
      </p:sp>
      <p:sp>
        <p:nvSpPr>
          <p:cNvPr id="24" name="Text 18"/>
          <p:cNvSpPr txBox="1"/>
          <p:nvPr/>
        </p:nvSpPr>
        <p:spPr>
          <a:xfrm>
            <a:off x="1028700" y="4791456"/>
            <a:ext cx="2781605" cy="362102"/>
          </a:xfrm>
          <a:prstGeom prst="rect">
            <a:avLst/>
          </a:prstGeom>
          <a:noFill/>
          <a:ln/>
        </p:spPr>
        <p:txBody>
          <a:bodyPr wrap="square" lIns="0" tIns="0" rIns="0" bIns="0" rtlCol="0" anchor="ctr"/>
          <a:lstStyle/>
          <a:p>
            <a:pPr marL="0" indent="0" algn="l">
              <a:buNone/>
            </a:pPr>
            <a:r>
              <a:rPr lang="en-US" sz="900" b="1" dirty="0">
                <a:solidFill>
                  <a:srgbClr val="333333">
                    <a:alpha val="90000"/>
                  </a:srgbClr>
                </a:solidFill>
                <a:latin typeface="Inter" pitchFamily="34" charset="0"/>
                <a:ea typeface="Inter" pitchFamily="34" charset="-122"/>
                <a:cs typeface="Inter" pitchFamily="34" charset="-120"/>
              </a:rPr>
              <a:t>Outcome: reliable telemetry under variable logistics conditions.</a:t>
            </a:r>
            <a:endParaRPr lang="en-US" sz="900" dirty="0"/>
          </a:p>
        </p:txBody>
      </p:sp>
      <p:pic>
        <p:nvPicPr>
          <p:cNvPr id="25" name="Image 4" descr="preencoded.png"/>
          <p:cNvPicPr>
            <a:picLocks noChangeAspect="1"/>
          </p:cNvPicPr>
          <p:nvPr/>
        </p:nvPicPr>
        <p:blipFill>
          <a:blip r:embed="rId6"/>
          <a:srcRect t="-45" b="-45"/>
          <a:stretch/>
        </p:blipFill>
        <p:spPr>
          <a:xfrm>
            <a:off x="4610405" y="2790749"/>
            <a:ext cx="256946" cy="228600"/>
          </a:xfrm>
          <a:prstGeom prst="rect">
            <a:avLst/>
          </a:prstGeom>
        </p:spPr>
      </p:pic>
      <p:sp>
        <p:nvSpPr>
          <p:cNvPr id="26" name="Text 19"/>
          <p:cNvSpPr txBox="1"/>
          <p:nvPr/>
        </p:nvSpPr>
        <p:spPr>
          <a:xfrm>
            <a:off x="4934102" y="2723998"/>
            <a:ext cx="2774290" cy="267005"/>
          </a:xfrm>
          <a:prstGeom prst="rect">
            <a:avLst/>
          </a:prstGeom>
          <a:noFill/>
          <a:ln/>
        </p:spPr>
        <p:txBody>
          <a:bodyPr wrap="square" lIns="0" tIns="0" rIns="0" bIns="0" rtlCol="0" anchor="ctr"/>
          <a:lstStyle/>
          <a:p>
            <a:pPr marL="0" indent="0" algn="l">
              <a:buNone/>
            </a:pPr>
            <a:r>
              <a:rPr lang="en-US" sz="1500" b="1" dirty="0">
                <a:solidFill>
                  <a:srgbClr val="FFFFFF"/>
                </a:solidFill>
                <a:latin typeface="Inter" pitchFamily="34" charset="0"/>
                <a:ea typeface="Inter" pitchFamily="34" charset="-122"/>
                <a:cs typeface="Inter" pitchFamily="34" charset="-120"/>
              </a:rPr>
              <a:t>System capability</a:t>
            </a:r>
            <a:endParaRPr lang="en-US" sz="1500" dirty="0"/>
          </a:p>
        </p:txBody>
      </p:sp>
      <p:sp>
        <p:nvSpPr>
          <p:cNvPr id="27" name="Text 20"/>
          <p:cNvSpPr txBox="1"/>
          <p:nvPr/>
        </p:nvSpPr>
        <p:spPr>
          <a:xfrm>
            <a:off x="4934102" y="3010205"/>
            <a:ext cx="2774290" cy="171907"/>
          </a:xfrm>
          <a:prstGeom prst="rect">
            <a:avLst/>
          </a:prstGeom>
          <a:noFill/>
          <a:ln/>
        </p:spPr>
        <p:txBody>
          <a:bodyPr wrap="square" lIns="0" tIns="0" rIns="0" bIns="0" rtlCol="0" anchor="ctr"/>
          <a:lstStyle/>
          <a:p>
            <a:pPr marL="0" indent="0" algn="l">
              <a:buNone/>
            </a:pPr>
            <a:r>
              <a:rPr lang="en-US" sz="900" b="1" kern="0" spc="45" dirty="0">
                <a:solidFill>
                  <a:srgbClr val="FFFFFF">
                    <a:alpha val="95000"/>
                  </a:srgbClr>
                </a:solidFill>
                <a:latin typeface="Inter" pitchFamily="34" charset="0"/>
                <a:ea typeface="Inter" pitchFamily="34" charset="-122"/>
                <a:cs typeface="Inter" pitchFamily="34" charset="-120"/>
              </a:rPr>
              <a:t>Low-power, connected, real-time</a:t>
            </a:r>
            <a:endParaRPr lang="en-US" sz="900" dirty="0"/>
          </a:p>
        </p:txBody>
      </p:sp>
      <p:sp>
        <p:nvSpPr>
          <p:cNvPr id="28" name="Text 21"/>
          <p:cNvSpPr txBox="1"/>
          <p:nvPr/>
        </p:nvSpPr>
        <p:spPr>
          <a:xfrm>
            <a:off x="4762195" y="3504895"/>
            <a:ext cx="2813609" cy="200254"/>
          </a:xfrm>
          <a:prstGeom prst="rect">
            <a:avLst/>
          </a:prstGeom>
          <a:noFill/>
          <a:ln/>
        </p:spPr>
        <p:txBody>
          <a:bodyPr wrap="square" lIns="0" tIns="0" rIns="0" bIns="0" rtlCol="0" anchor="ctr"/>
          <a:lstStyle/>
          <a:p>
            <a:pPr marL="0" indent="0" algn="l">
              <a:buNone/>
            </a:pPr>
            <a:r>
              <a:rPr lang="en-US" sz="1000" b="1" dirty="0">
                <a:solidFill>
                  <a:srgbClr val="FFFFFF"/>
                </a:solidFill>
                <a:latin typeface="Inter" pitchFamily="34" charset="0"/>
                <a:ea typeface="Inter" pitchFamily="34" charset="-122"/>
                <a:cs typeface="Inter" pitchFamily="34" charset="-120"/>
              </a:rPr>
              <a:t>What the platform does</a:t>
            </a:r>
            <a:endParaRPr lang="en-US" sz="1000" dirty="0"/>
          </a:p>
        </p:txBody>
      </p:sp>
      <p:sp>
        <p:nvSpPr>
          <p:cNvPr id="29" name="Text 22"/>
          <p:cNvSpPr txBox="1"/>
          <p:nvPr/>
        </p:nvSpPr>
        <p:spPr>
          <a:xfrm>
            <a:off x="4762195" y="3800246"/>
            <a:ext cx="2813609" cy="200254"/>
          </a:xfrm>
          <a:prstGeom prst="rect">
            <a:avLst/>
          </a:prstGeom>
          <a:noFill/>
          <a:ln/>
        </p:spPr>
        <p:txBody>
          <a:bodyPr wrap="square" lIns="0" tIns="0" rIns="0" bIns="0" rtlCol="0" anchor="ctr"/>
          <a:lstStyle/>
          <a:p>
            <a:pPr marL="0" indent="0" algn="l">
              <a:buNone/>
            </a:pPr>
            <a:r>
              <a:rPr lang="en-US" sz="1000" b="1" dirty="0">
                <a:solidFill>
                  <a:srgbClr val="FFFFFF"/>
                </a:solidFill>
                <a:latin typeface="Inter" pitchFamily="34" charset="0"/>
                <a:ea typeface="Inter" pitchFamily="34" charset="-122"/>
                <a:cs typeface="Inter" pitchFamily="34" charset="-120"/>
              </a:rPr>
              <a:t>• Low-power sensing platforms</a:t>
            </a:r>
            <a:endParaRPr lang="en-US" sz="1000" dirty="0"/>
          </a:p>
        </p:txBody>
      </p:sp>
      <p:sp>
        <p:nvSpPr>
          <p:cNvPr id="30" name="Text 23"/>
          <p:cNvSpPr txBox="1"/>
          <p:nvPr/>
        </p:nvSpPr>
        <p:spPr>
          <a:xfrm>
            <a:off x="4762195" y="4095598"/>
            <a:ext cx="2813609" cy="200254"/>
          </a:xfrm>
          <a:prstGeom prst="rect">
            <a:avLst/>
          </a:prstGeom>
          <a:noFill/>
          <a:ln/>
        </p:spPr>
        <p:txBody>
          <a:bodyPr wrap="square" lIns="0" tIns="0" rIns="0" bIns="0" rtlCol="0" anchor="ctr"/>
          <a:lstStyle/>
          <a:p>
            <a:pPr marL="0" indent="0" algn="l">
              <a:buNone/>
            </a:pPr>
            <a:r>
              <a:rPr lang="en-US" sz="1000" b="1" dirty="0">
                <a:solidFill>
                  <a:srgbClr val="FFFFFF"/>
                </a:solidFill>
                <a:latin typeface="Inter" pitchFamily="34" charset="0"/>
                <a:ea typeface="Inter" pitchFamily="34" charset="-122"/>
                <a:cs typeface="Inter" pitchFamily="34" charset="-120"/>
              </a:rPr>
              <a:t>• Multi-network connectivity</a:t>
            </a:r>
            <a:endParaRPr lang="en-US" sz="1000" dirty="0"/>
          </a:p>
        </p:txBody>
      </p:sp>
      <p:sp>
        <p:nvSpPr>
          <p:cNvPr id="31" name="Text 24"/>
          <p:cNvSpPr txBox="1"/>
          <p:nvPr/>
        </p:nvSpPr>
        <p:spPr>
          <a:xfrm>
            <a:off x="4762195" y="4390949"/>
            <a:ext cx="3001975" cy="200254"/>
          </a:xfrm>
          <a:prstGeom prst="rect">
            <a:avLst/>
          </a:prstGeom>
          <a:noFill/>
          <a:ln/>
        </p:spPr>
        <p:txBody>
          <a:bodyPr wrap="square" lIns="0" tIns="0" rIns="0" bIns="0" rtlCol="0" anchor="ctr"/>
          <a:lstStyle/>
          <a:p>
            <a:pPr marL="0" indent="0" algn="l">
              <a:buNone/>
            </a:pPr>
            <a:r>
              <a:rPr lang="en-US" sz="1000" b="1" dirty="0">
                <a:solidFill>
                  <a:srgbClr val="FFFFFF"/>
                </a:solidFill>
                <a:latin typeface="Inter" pitchFamily="34" charset="0"/>
                <a:ea typeface="Inter" pitchFamily="34" charset="-122"/>
                <a:cs typeface="Inter" pitchFamily="34" charset="-120"/>
              </a:rPr>
              <a:t>• Real-time telemetry and analytics</a:t>
            </a:r>
            <a:endParaRPr lang="en-US" sz="1000" dirty="0"/>
          </a:p>
        </p:txBody>
      </p:sp>
      <p:sp>
        <p:nvSpPr>
          <p:cNvPr id="32" name="Text 25"/>
          <p:cNvSpPr txBox="1"/>
          <p:nvPr/>
        </p:nvSpPr>
        <p:spPr>
          <a:xfrm>
            <a:off x="4762195" y="4686300"/>
            <a:ext cx="2781605" cy="362102"/>
          </a:xfrm>
          <a:prstGeom prst="rect">
            <a:avLst/>
          </a:prstGeom>
          <a:noFill/>
          <a:ln/>
        </p:spPr>
        <p:txBody>
          <a:bodyPr wrap="square" lIns="0" tIns="0" rIns="0" bIns="0" rtlCol="0" anchor="ctr"/>
          <a:lstStyle/>
          <a:p>
            <a:pPr marL="0" indent="0" algn="l">
              <a:buNone/>
            </a:pPr>
            <a:r>
              <a:rPr lang="en-US" sz="900" b="1" dirty="0">
                <a:solidFill>
                  <a:srgbClr val="FFFFFF">
                    <a:alpha val="95000"/>
                  </a:srgbClr>
                </a:solidFill>
                <a:latin typeface="Inter" pitchFamily="34" charset="0"/>
                <a:ea typeface="Inter" pitchFamily="34" charset="-122"/>
                <a:cs typeface="Inter" pitchFamily="34" charset="-120"/>
              </a:rPr>
              <a:t>Outcome: scalable fleets + actionable signals.</a:t>
            </a:r>
            <a:endParaRPr lang="en-US" sz="900" dirty="0"/>
          </a:p>
        </p:txBody>
      </p:sp>
      <p:pic>
        <p:nvPicPr>
          <p:cNvPr id="33" name="Image 5" descr="preencoded.png"/>
          <p:cNvPicPr>
            <a:picLocks noChangeAspect="1"/>
          </p:cNvPicPr>
          <p:nvPr/>
        </p:nvPicPr>
        <p:blipFill>
          <a:blip r:embed="rId7"/>
          <a:srcRect t="-45" b="-45"/>
          <a:stretch/>
        </p:blipFill>
        <p:spPr>
          <a:xfrm>
            <a:off x="8343900" y="2790749"/>
            <a:ext cx="256946" cy="228600"/>
          </a:xfrm>
          <a:prstGeom prst="rect">
            <a:avLst/>
          </a:prstGeom>
        </p:spPr>
      </p:pic>
      <p:sp>
        <p:nvSpPr>
          <p:cNvPr id="34" name="Text 26"/>
          <p:cNvSpPr txBox="1"/>
          <p:nvPr/>
        </p:nvSpPr>
        <p:spPr>
          <a:xfrm>
            <a:off x="8667598" y="2723998"/>
            <a:ext cx="2774290" cy="267005"/>
          </a:xfrm>
          <a:prstGeom prst="rect">
            <a:avLst/>
          </a:prstGeom>
          <a:noFill/>
          <a:ln/>
        </p:spPr>
        <p:txBody>
          <a:bodyPr wrap="square" lIns="0" tIns="0" rIns="0" bIns="0" rtlCol="0" anchor="ctr"/>
          <a:lstStyle/>
          <a:p>
            <a:pPr marL="0" indent="0" algn="l">
              <a:buNone/>
            </a:pPr>
            <a:r>
              <a:rPr lang="en-US" sz="1500" b="1" dirty="0">
                <a:solidFill>
                  <a:srgbClr val="333333"/>
                </a:solidFill>
                <a:latin typeface="Inter" pitchFamily="34" charset="0"/>
                <a:ea typeface="Inter" pitchFamily="34" charset="-122"/>
                <a:cs typeface="Inter" pitchFamily="34" charset="-120"/>
              </a:rPr>
              <a:t>Relevance</a:t>
            </a:r>
            <a:endParaRPr lang="en-US" sz="1500" dirty="0"/>
          </a:p>
        </p:txBody>
      </p:sp>
      <p:sp>
        <p:nvSpPr>
          <p:cNvPr id="35" name="Text 27"/>
          <p:cNvSpPr txBox="1"/>
          <p:nvPr/>
        </p:nvSpPr>
        <p:spPr>
          <a:xfrm>
            <a:off x="8667598" y="3010205"/>
            <a:ext cx="2774290" cy="171907"/>
          </a:xfrm>
          <a:prstGeom prst="rect">
            <a:avLst/>
          </a:prstGeom>
          <a:noFill/>
          <a:ln/>
        </p:spPr>
        <p:txBody>
          <a:bodyPr wrap="square" lIns="0" tIns="0" rIns="0" bIns="0" rtlCol="0" anchor="ctr"/>
          <a:lstStyle/>
          <a:p>
            <a:pPr marL="0" indent="0" algn="l">
              <a:buNone/>
            </a:pPr>
            <a:r>
              <a:rPr lang="en-US" sz="900" b="1" kern="0" spc="45" dirty="0">
                <a:solidFill>
                  <a:srgbClr val="007BFF"/>
                </a:solidFill>
                <a:latin typeface="Inter" pitchFamily="34" charset="0"/>
                <a:ea typeface="Inter" pitchFamily="34" charset="-122"/>
                <a:cs typeface="Inter" pitchFamily="34" charset="-120"/>
              </a:rPr>
              <a:t>Why it maps to FOUPs</a:t>
            </a:r>
            <a:endParaRPr lang="en-US" sz="900" dirty="0"/>
          </a:p>
        </p:txBody>
      </p:sp>
      <p:sp>
        <p:nvSpPr>
          <p:cNvPr id="36" name="Text 28"/>
          <p:cNvSpPr txBox="1"/>
          <p:nvPr/>
        </p:nvSpPr>
        <p:spPr>
          <a:xfrm>
            <a:off x="8496605" y="3504895"/>
            <a:ext cx="2813609" cy="200254"/>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What changes in semicon</a:t>
            </a:r>
            <a:endParaRPr lang="en-US" sz="1000" dirty="0"/>
          </a:p>
        </p:txBody>
      </p:sp>
      <p:sp>
        <p:nvSpPr>
          <p:cNvPr id="37" name="Text 29"/>
          <p:cNvSpPr txBox="1"/>
          <p:nvPr/>
        </p:nvSpPr>
        <p:spPr>
          <a:xfrm>
            <a:off x="8496605" y="3800246"/>
            <a:ext cx="2781605" cy="400507"/>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Same architecture applied to FOUP environments</a:t>
            </a:r>
            <a:endParaRPr lang="en-US" sz="1000" dirty="0"/>
          </a:p>
        </p:txBody>
      </p:sp>
      <p:sp>
        <p:nvSpPr>
          <p:cNvPr id="38" name="Text 30"/>
          <p:cNvSpPr txBox="1"/>
          <p:nvPr/>
        </p:nvSpPr>
        <p:spPr>
          <a:xfrm>
            <a:off x="8496605" y="4295851"/>
            <a:ext cx="2781605" cy="400507"/>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Transition to molecular sensing + predictive control</a:t>
            </a:r>
            <a:endParaRPr lang="en-US" sz="1000" dirty="0"/>
          </a:p>
        </p:txBody>
      </p:sp>
      <p:sp>
        <p:nvSpPr>
          <p:cNvPr id="39" name="Text 31"/>
          <p:cNvSpPr txBox="1"/>
          <p:nvPr/>
        </p:nvSpPr>
        <p:spPr>
          <a:xfrm>
            <a:off x="8496605" y="4791456"/>
            <a:ext cx="2781605" cy="362102"/>
          </a:xfrm>
          <a:prstGeom prst="rect">
            <a:avLst/>
          </a:prstGeom>
          <a:noFill/>
          <a:ln/>
        </p:spPr>
        <p:txBody>
          <a:bodyPr wrap="square" lIns="0" tIns="0" rIns="0" bIns="0" rtlCol="0" anchor="ctr"/>
          <a:lstStyle/>
          <a:p>
            <a:pPr marL="0" indent="0" algn="l">
              <a:buNone/>
            </a:pPr>
            <a:r>
              <a:rPr lang="en-US" sz="900" b="1" dirty="0">
                <a:solidFill>
                  <a:srgbClr val="333333">
                    <a:alpha val="90000"/>
                  </a:srgbClr>
                </a:solidFill>
                <a:latin typeface="Inter" pitchFamily="34" charset="0"/>
                <a:ea typeface="Inter" pitchFamily="34" charset="-122"/>
                <a:cs typeface="Inter" pitchFamily="34" charset="-120"/>
              </a:rPr>
              <a:t>Outcome: micro-environment decisions at point of risk.</a:t>
            </a:r>
            <a:endParaRPr lang="en-US" sz="900" dirty="0"/>
          </a:p>
        </p:txBody>
      </p:sp>
      <p:pic>
        <p:nvPicPr>
          <p:cNvPr id="40" name="Image 6" descr="preencoded.png"/>
          <p:cNvPicPr>
            <a:picLocks noChangeAspect="1"/>
          </p:cNvPicPr>
          <p:nvPr/>
        </p:nvPicPr>
        <p:blipFill>
          <a:blip r:embed="rId8"/>
          <a:srcRect/>
          <a:stretch/>
        </p:blipFill>
        <p:spPr>
          <a:xfrm>
            <a:off x="875995" y="6274613"/>
            <a:ext cx="209398" cy="209398"/>
          </a:xfrm>
          <a:prstGeom prst="rect">
            <a:avLst/>
          </a:prstGeom>
        </p:spPr>
      </p:pic>
      <p:sp>
        <p:nvSpPr>
          <p:cNvPr id="41" name="Text 32"/>
          <p:cNvSpPr txBox="1"/>
          <p:nvPr/>
        </p:nvSpPr>
        <p:spPr>
          <a:xfrm>
            <a:off x="1181405" y="6191402"/>
            <a:ext cx="10077602" cy="267005"/>
          </a:xfrm>
          <a:prstGeom prst="rect">
            <a:avLst/>
          </a:prstGeom>
          <a:noFill/>
          <a:ln/>
        </p:spPr>
        <p:txBody>
          <a:bodyPr wrap="square" lIns="0" tIns="0" rIns="0" bIns="0" rtlCol="0" anchor="ctr"/>
          <a:lstStyle/>
          <a:p>
            <a:pPr marL="0" indent="0" algn="l">
              <a:buNone/>
            </a:pPr>
            <a:r>
              <a:rPr lang="en-US" sz="1300" b="1" dirty="0">
                <a:solidFill>
                  <a:srgbClr val="FFFFFF"/>
                </a:solidFill>
                <a:latin typeface="Inter" pitchFamily="34" charset="0"/>
                <a:ea typeface="Inter" pitchFamily="34" charset="-122"/>
                <a:cs typeface="Inter" pitchFamily="34" charset="-120"/>
              </a:rPr>
              <a:t>Proven distributed sensing platform — now applied to semiconductor contamination control.</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7810805" y="0"/>
            <a:ext cx="4381805" cy="4381805"/>
          </a:xfrm>
          <a:prstGeom prst="ellipse">
            <a:avLst/>
          </a:prstGeom>
          <a:solidFill>
            <a:srgbClr val="007BFF">
              <a:alpha val="6000"/>
            </a:srgbClr>
          </a:solidFill>
          <a:ln w="12700">
            <a:solidFill>
              <a:srgbClr val="FFFFFF">
                <a:alpha val="0"/>
              </a:srgbClr>
            </a:solidFill>
            <a:prstDash val="solid"/>
          </a:ln>
        </p:spPr>
        <p:txBody>
          <a:bodyPr/>
          <a:lstStyle/>
          <a:p>
            <a:endParaRPr lang="en-US"/>
          </a:p>
        </p:txBody>
      </p:sp>
      <p:sp>
        <p:nvSpPr>
          <p:cNvPr id="5" name="Shape 3"/>
          <p:cNvSpPr/>
          <p:nvPr/>
        </p:nvSpPr>
        <p:spPr>
          <a:xfrm>
            <a:off x="609905" y="2609698"/>
            <a:ext cx="5352898" cy="3219602"/>
          </a:xfrm>
          <a:prstGeom prst="roundRect">
            <a:avLst>
              <a:gd name="adj" fmla="val 2353"/>
            </a:avLst>
          </a:prstGeom>
          <a:solidFill>
            <a:srgbClr val="FFFFFF"/>
          </a:solidFill>
          <a:ln w="12700">
            <a:solidFill>
              <a:srgbClr val="007BFF">
                <a:alpha val="22000"/>
              </a:srgbClr>
            </a:solidFill>
            <a:prstDash val="solid"/>
          </a:ln>
        </p:spPr>
        <p:txBody>
          <a:bodyPr/>
          <a:lstStyle/>
          <a:p>
            <a:endParaRPr lang="en-US"/>
          </a:p>
        </p:txBody>
      </p:sp>
      <p:pic>
        <p:nvPicPr>
          <p:cNvPr id="6" name="Image 0" descr="preencoded.png"/>
          <p:cNvPicPr>
            <a:picLocks noChangeAspect="1"/>
          </p:cNvPicPr>
          <p:nvPr/>
        </p:nvPicPr>
        <p:blipFill>
          <a:blip r:embed="rId3"/>
          <a:srcRect t="-201" b="-201"/>
          <a:stretch/>
        </p:blipFill>
        <p:spPr>
          <a:xfrm>
            <a:off x="609905" y="2609698"/>
            <a:ext cx="75895" cy="3200400"/>
          </a:xfrm>
          <a:prstGeom prst="rect">
            <a:avLst/>
          </a:prstGeom>
        </p:spPr>
      </p:pic>
      <p:sp>
        <p:nvSpPr>
          <p:cNvPr id="7" name="Shape 4"/>
          <p:cNvSpPr/>
          <p:nvPr/>
        </p:nvSpPr>
        <p:spPr>
          <a:xfrm>
            <a:off x="6248095" y="2609698"/>
            <a:ext cx="5352898" cy="3219602"/>
          </a:xfrm>
          <a:prstGeom prst="roundRect">
            <a:avLst>
              <a:gd name="adj" fmla="val 2353"/>
            </a:avLst>
          </a:prstGeom>
          <a:solidFill>
            <a:srgbClr val="F8F9FA"/>
          </a:solidFill>
          <a:ln w="12700">
            <a:solidFill>
              <a:srgbClr val="007BFF">
                <a:alpha val="16000"/>
              </a:srgbClr>
            </a:solidFill>
            <a:prstDash val="solid"/>
          </a:ln>
        </p:spPr>
        <p:txBody>
          <a:bodyPr/>
          <a:lstStyle/>
          <a:p>
            <a:endParaRPr lang="en-US"/>
          </a:p>
        </p:txBody>
      </p:sp>
      <p:pic>
        <p:nvPicPr>
          <p:cNvPr id="8" name="Image 1" descr="preencoded.png"/>
          <p:cNvPicPr>
            <a:picLocks noChangeAspect="1"/>
          </p:cNvPicPr>
          <p:nvPr/>
        </p:nvPicPr>
        <p:blipFill>
          <a:blip r:embed="rId3"/>
          <a:srcRect t="-201" b="-201"/>
          <a:stretch/>
        </p:blipFill>
        <p:spPr>
          <a:xfrm>
            <a:off x="6248095" y="2609698"/>
            <a:ext cx="75895" cy="3200400"/>
          </a:xfrm>
          <a:prstGeom prst="rect">
            <a:avLst/>
          </a:prstGeom>
        </p:spPr>
      </p:pic>
      <p:sp>
        <p:nvSpPr>
          <p:cNvPr id="9" name="Shape 5"/>
          <p:cNvSpPr/>
          <p:nvPr/>
        </p:nvSpPr>
        <p:spPr>
          <a:xfrm>
            <a:off x="875995" y="3562502"/>
            <a:ext cx="4858207" cy="2057400"/>
          </a:xfrm>
          <a:prstGeom prst="roundRect">
            <a:avLst>
              <a:gd name="adj" fmla="val 4938"/>
            </a:avLst>
          </a:prstGeom>
          <a:solidFill>
            <a:srgbClr val="F8F9FA"/>
          </a:solidFill>
          <a:ln w="12700">
            <a:solidFill>
              <a:srgbClr val="000000">
                <a:alpha val="6000"/>
              </a:srgbClr>
            </a:solidFill>
            <a:prstDash val="solid"/>
          </a:ln>
        </p:spPr>
        <p:txBody>
          <a:bodyPr/>
          <a:lstStyle/>
          <a:p>
            <a:endParaRPr lang="en-US"/>
          </a:p>
        </p:txBody>
      </p:sp>
      <p:sp>
        <p:nvSpPr>
          <p:cNvPr id="10" name="Shape 6"/>
          <p:cNvSpPr/>
          <p:nvPr/>
        </p:nvSpPr>
        <p:spPr>
          <a:xfrm>
            <a:off x="6515100" y="3562502"/>
            <a:ext cx="4858207" cy="2057400"/>
          </a:xfrm>
          <a:prstGeom prst="roundRect">
            <a:avLst>
              <a:gd name="adj" fmla="val 4938"/>
            </a:avLst>
          </a:prstGeom>
          <a:solidFill>
            <a:srgbClr val="FFFFFF"/>
          </a:solidFill>
          <a:ln w="12700">
            <a:solidFill>
              <a:srgbClr val="000000">
                <a:alpha val="6000"/>
              </a:srgbClr>
            </a:solidFill>
            <a:prstDash val="solid"/>
          </a:ln>
        </p:spPr>
        <p:txBody>
          <a:bodyPr/>
          <a:lstStyle/>
          <a:p>
            <a:endParaRPr lang="en-US"/>
          </a:p>
        </p:txBody>
      </p:sp>
      <p:sp>
        <p:nvSpPr>
          <p:cNvPr id="11" name="Shape 7"/>
          <p:cNvSpPr/>
          <p:nvPr/>
        </p:nvSpPr>
        <p:spPr>
          <a:xfrm>
            <a:off x="609905" y="5962802"/>
            <a:ext cx="10972800" cy="495605"/>
          </a:xfrm>
          <a:prstGeom prst="roundRect">
            <a:avLst>
              <a:gd name="adj" fmla="val 99347"/>
            </a:avLst>
          </a:prstGeom>
          <a:solidFill>
            <a:srgbClr val="007BFF"/>
          </a:solidFill>
          <a:ln w="12700">
            <a:solidFill>
              <a:srgbClr val="FFFFFF">
                <a:alpha val="0"/>
              </a:srgbClr>
            </a:solidFill>
            <a:prstDash val="solid"/>
          </a:ln>
        </p:spPr>
        <p:txBody>
          <a:bodyPr/>
          <a:lstStyle/>
          <a:p>
            <a:endParaRPr lang="en-US"/>
          </a:p>
        </p:txBody>
      </p:sp>
      <p:sp>
        <p:nvSpPr>
          <p:cNvPr id="12" name="Shape 8"/>
          <p:cNvSpPr/>
          <p:nvPr/>
        </p:nvSpPr>
        <p:spPr>
          <a:xfrm>
            <a:off x="609905" y="6534302"/>
            <a:ext cx="10992002" cy="286207"/>
          </a:xfrm>
          <a:prstGeom prst="roundRect">
            <a:avLst>
              <a:gd name="adj" fmla="val 212993"/>
            </a:avLst>
          </a:prstGeom>
          <a:solidFill>
            <a:srgbClr val="007BFF">
              <a:alpha val="7000"/>
            </a:srgbClr>
          </a:solidFill>
          <a:ln w="12700">
            <a:solidFill>
              <a:srgbClr val="007BFF">
                <a:alpha val="14000"/>
              </a:srgbClr>
            </a:solidFill>
            <a:prstDash val="solid"/>
          </a:ln>
        </p:spPr>
        <p:txBody>
          <a:bodyPr/>
          <a:lstStyle/>
          <a:p>
            <a:endParaRPr lang="en-US"/>
          </a:p>
        </p:txBody>
      </p:sp>
      <p:pic>
        <p:nvPicPr>
          <p:cNvPr id="13" name="Image 2" descr="preencoded.png"/>
          <p:cNvPicPr>
            <a:picLocks noChangeAspect="1"/>
          </p:cNvPicPr>
          <p:nvPr/>
        </p:nvPicPr>
        <p:blipFill>
          <a:blip r:embed="rId4"/>
          <a:srcRect l="-57" r="-57"/>
          <a:stretch/>
        </p:blipFill>
        <p:spPr>
          <a:xfrm>
            <a:off x="609905" y="523951"/>
            <a:ext cx="200254" cy="228600"/>
          </a:xfrm>
          <a:prstGeom prst="rect">
            <a:avLst/>
          </a:prstGeom>
        </p:spPr>
      </p:pic>
      <p:sp>
        <p:nvSpPr>
          <p:cNvPr id="14" name="Text 9"/>
          <p:cNvSpPr txBox="1"/>
          <p:nvPr/>
        </p:nvSpPr>
        <p:spPr>
          <a:xfrm>
            <a:off x="933602" y="476402"/>
            <a:ext cx="5067605" cy="381305"/>
          </a:xfrm>
          <a:prstGeom prst="rect">
            <a:avLst/>
          </a:prstGeom>
          <a:noFill/>
          <a:ln/>
        </p:spPr>
        <p:txBody>
          <a:bodyPr wrap="square" lIns="0" tIns="0" rIns="0" bIns="0" rtlCol="0" anchor="ctr"/>
          <a:lstStyle/>
          <a:p>
            <a:pPr marL="0" indent="0" algn="l">
              <a:buNone/>
            </a:pPr>
            <a:r>
              <a:rPr lang="en-US" sz="1300" b="1" kern="0" spc="15" dirty="0">
                <a:solidFill>
                  <a:srgbClr val="333333"/>
                </a:solidFill>
                <a:latin typeface="Inter" pitchFamily="34" charset="0"/>
                <a:ea typeface="Inter" pitchFamily="34" charset="-122"/>
                <a:cs typeface="Inter" pitchFamily="34" charset="-120"/>
              </a:rPr>
              <a:t>TOFWERK + Ambient IoT</a:t>
            </a:r>
            <a:endParaRPr lang="en-US" sz="1300" dirty="0"/>
          </a:p>
        </p:txBody>
      </p:sp>
      <p:sp>
        <p:nvSpPr>
          <p:cNvPr id="15" name="Text 10"/>
          <p:cNvSpPr txBox="1"/>
          <p:nvPr/>
        </p:nvSpPr>
        <p:spPr>
          <a:xfrm>
            <a:off x="609905" y="1143000"/>
            <a:ext cx="12414809" cy="629107"/>
          </a:xfrm>
          <a:prstGeom prst="rect">
            <a:avLst/>
          </a:prstGeom>
          <a:noFill/>
          <a:ln/>
        </p:spPr>
        <p:txBody>
          <a:bodyPr wrap="square" lIns="0" tIns="0" rIns="0" bIns="0" rtlCol="0" anchor="ctr"/>
          <a:lstStyle/>
          <a:p>
            <a:pPr marL="0" indent="0" algn="l">
              <a:buNone/>
            </a:pPr>
            <a:r>
              <a:rPr lang="en-US" sz="4000" b="1" kern="0" spc="22" dirty="0">
                <a:solidFill>
                  <a:srgbClr val="333333"/>
                </a:solidFill>
                <a:latin typeface="Inter" pitchFamily="34" charset="0"/>
                <a:ea typeface="Inter" pitchFamily="34" charset="-122"/>
                <a:cs typeface="Inter" pitchFamily="34" charset="-120"/>
              </a:rPr>
              <a:t> Closing — </a:t>
            </a:r>
            <a:r>
              <a:rPr lang="en-US" sz="4000" b="1" kern="0" spc="22" dirty="0">
                <a:solidFill>
                  <a:srgbClr val="007BFF"/>
                </a:solidFill>
                <a:latin typeface="Inter" pitchFamily="34" charset="0"/>
                <a:ea typeface="Inter" pitchFamily="34" charset="-122"/>
                <a:cs typeface="Inter" pitchFamily="34" charset="-120"/>
              </a:rPr>
              <a:t>Intelligence &amp; Control Stack</a:t>
            </a:r>
            <a:endParaRPr lang="en-US" sz="4000" dirty="0"/>
          </a:p>
        </p:txBody>
      </p:sp>
      <p:sp>
        <p:nvSpPr>
          <p:cNvPr id="16" name="Text 11"/>
          <p:cNvSpPr txBox="1"/>
          <p:nvPr/>
        </p:nvSpPr>
        <p:spPr>
          <a:xfrm>
            <a:off x="609905" y="1962302"/>
            <a:ext cx="11049610" cy="534010"/>
          </a:xfrm>
          <a:prstGeom prst="rect">
            <a:avLst/>
          </a:prstGeom>
          <a:noFill/>
          <a:ln/>
        </p:spPr>
        <p:txBody>
          <a:bodyPr wrap="square" lIns="0" tIns="0" rIns="0" bIns="0" rtlCol="0" anchor="ctr"/>
          <a:lstStyle/>
          <a:p>
            <a:pPr marL="0" indent="0" algn="l">
              <a:buNone/>
            </a:pPr>
            <a:r>
              <a:rPr lang="en-US" sz="1300" b="1" dirty="0">
                <a:solidFill>
                  <a:srgbClr val="333333"/>
                </a:solidFill>
                <a:latin typeface="Inter" pitchFamily="34" charset="0"/>
                <a:ea typeface="Inter" pitchFamily="34" charset="-122"/>
                <a:cs typeface="Inter" pitchFamily="34" charset="-120"/>
              </a:rPr>
              <a:t>Not just detection — a verifiable stack that turns chemical discovery into embedded action inside FOUP and reticle micro‑environments.</a:t>
            </a:r>
            <a:endParaRPr lang="en-US" sz="1300" dirty="0"/>
          </a:p>
        </p:txBody>
      </p:sp>
      <p:pic>
        <p:nvPicPr>
          <p:cNvPr id="17" name="Image 3" descr="preencoded.png"/>
          <p:cNvPicPr>
            <a:picLocks noChangeAspect="1"/>
          </p:cNvPicPr>
          <p:nvPr/>
        </p:nvPicPr>
        <p:blipFill>
          <a:blip r:embed="rId5"/>
          <a:srcRect l="-57" r="-57"/>
          <a:stretch/>
        </p:blipFill>
        <p:spPr>
          <a:xfrm>
            <a:off x="875995" y="2905049"/>
            <a:ext cx="200254" cy="228600"/>
          </a:xfrm>
          <a:prstGeom prst="rect">
            <a:avLst/>
          </a:prstGeom>
        </p:spPr>
      </p:pic>
      <p:sp>
        <p:nvSpPr>
          <p:cNvPr id="18" name="Text 12"/>
          <p:cNvSpPr txBox="1"/>
          <p:nvPr/>
        </p:nvSpPr>
        <p:spPr>
          <a:xfrm>
            <a:off x="1200607" y="2838298"/>
            <a:ext cx="4591202" cy="286207"/>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TOFWERK Vocus</a:t>
            </a:r>
            <a:endParaRPr lang="en-US" sz="1600" dirty="0"/>
          </a:p>
        </p:txBody>
      </p:sp>
      <p:sp>
        <p:nvSpPr>
          <p:cNvPr id="19" name="Text 13"/>
          <p:cNvSpPr txBox="1"/>
          <p:nvPr/>
        </p:nvSpPr>
        <p:spPr>
          <a:xfrm>
            <a:off x="1200607" y="3143707"/>
            <a:ext cx="4591202" cy="171907"/>
          </a:xfrm>
          <a:prstGeom prst="rect">
            <a:avLst/>
          </a:prstGeom>
          <a:noFill/>
          <a:ln/>
        </p:spPr>
        <p:txBody>
          <a:bodyPr wrap="square" lIns="0" tIns="0" rIns="0" bIns="0" rtlCol="0" anchor="ctr"/>
          <a:lstStyle/>
          <a:p>
            <a:pPr marL="0" indent="0" algn="l">
              <a:buNone/>
            </a:pPr>
            <a:r>
              <a:rPr lang="en-US" sz="900" b="1" kern="0" spc="45" dirty="0">
                <a:solidFill>
                  <a:srgbClr val="007BFF"/>
                </a:solidFill>
                <a:latin typeface="Inter" pitchFamily="34" charset="0"/>
                <a:ea typeface="Inter" pitchFamily="34" charset="-122"/>
                <a:cs typeface="Inter" pitchFamily="34" charset="-120"/>
              </a:rPr>
              <a:t>Identify &amp; quantify (ground truth)</a:t>
            </a:r>
            <a:endParaRPr lang="en-US" sz="900" dirty="0"/>
          </a:p>
        </p:txBody>
      </p:sp>
      <p:sp>
        <p:nvSpPr>
          <p:cNvPr id="20" name="Text 14"/>
          <p:cNvSpPr txBox="1"/>
          <p:nvPr/>
        </p:nvSpPr>
        <p:spPr>
          <a:xfrm>
            <a:off x="1067105" y="3733495"/>
            <a:ext cx="4534510" cy="191110"/>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What Vocus delivers</a:t>
            </a:r>
            <a:endParaRPr lang="en-US" sz="1000" dirty="0"/>
          </a:p>
        </p:txBody>
      </p:sp>
      <p:sp>
        <p:nvSpPr>
          <p:cNvPr id="21" name="Text 15"/>
          <p:cNvSpPr txBox="1"/>
          <p:nvPr/>
        </p:nvSpPr>
        <p:spPr>
          <a:xfrm>
            <a:off x="1067105" y="4019702"/>
            <a:ext cx="4496105" cy="400507"/>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Untargeted AMC discovery across bays, tools, FOUPs, and materials</a:t>
            </a:r>
            <a:endParaRPr lang="en-US" sz="1000" dirty="0"/>
          </a:p>
        </p:txBody>
      </p:sp>
      <p:sp>
        <p:nvSpPr>
          <p:cNvPr id="22" name="Text 16"/>
          <p:cNvSpPr txBox="1"/>
          <p:nvPr/>
        </p:nvSpPr>
        <p:spPr>
          <a:xfrm>
            <a:off x="1067105" y="4515307"/>
            <a:ext cx="4496105" cy="400507"/>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Compound fingerprints + excursion context for source finding and qualification</a:t>
            </a:r>
            <a:endParaRPr lang="en-US" sz="1000" dirty="0"/>
          </a:p>
        </p:txBody>
      </p:sp>
      <p:sp>
        <p:nvSpPr>
          <p:cNvPr id="23" name="Text 17"/>
          <p:cNvSpPr txBox="1"/>
          <p:nvPr/>
        </p:nvSpPr>
        <p:spPr>
          <a:xfrm>
            <a:off x="1067105" y="5009998"/>
            <a:ext cx="5106010" cy="181051"/>
          </a:xfrm>
          <a:prstGeom prst="rect">
            <a:avLst/>
          </a:prstGeom>
          <a:noFill/>
          <a:ln/>
        </p:spPr>
        <p:txBody>
          <a:bodyPr wrap="square" lIns="0" tIns="0" rIns="0" bIns="0" rtlCol="0" anchor="ctr"/>
          <a:lstStyle/>
          <a:p>
            <a:pPr marL="0" indent="0" algn="l">
              <a:buNone/>
            </a:pPr>
            <a:r>
              <a:rPr lang="en-US" sz="900" b="1" dirty="0">
                <a:solidFill>
                  <a:srgbClr val="333333">
                    <a:alpha val="90000"/>
                  </a:srgbClr>
                </a:solidFill>
                <a:latin typeface="Inter" pitchFamily="34" charset="0"/>
                <a:ea typeface="Inter" pitchFamily="34" charset="-122"/>
                <a:cs typeface="Inter" pitchFamily="34" charset="-120"/>
              </a:rPr>
              <a:t>Output: fab‑level chemical truth to calibrate and audit embedded sensing.</a:t>
            </a:r>
            <a:endParaRPr lang="en-US" sz="900" dirty="0"/>
          </a:p>
        </p:txBody>
      </p:sp>
      <p:pic>
        <p:nvPicPr>
          <p:cNvPr id="24" name="Image 4" descr="preencoded.png"/>
          <p:cNvPicPr>
            <a:picLocks noChangeAspect="1"/>
          </p:cNvPicPr>
          <p:nvPr/>
        </p:nvPicPr>
        <p:blipFill>
          <a:blip r:embed="rId6"/>
          <a:srcRect/>
          <a:stretch/>
        </p:blipFill>
        <p:spPr>
          <a:xfrm>
            <a:off x="6515100" y="2905049"/>
            <a:ext cx="228600" cy="228600"/>
          </a:xfrm>
          <a:prstGeom prst="rect">
            <a:avLst/>
          </a:prstGeom>
        </p:spPr>
      </p:pic>
      <p:sp>
        <p:nvSpPr>
          <p:cNvPr id="25" name="Text 18"/>
          <p:cNvSpPr txBox="1"/>
          <p:nvPr/>
        </p:nvSpPr>
        <p:spPr>
          <a:xfrm>
            <a:off x="6838798" y="2838298"/>
            <a:ext cx="4591202" cy="286207"/>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Ambient IoT MMCC</a:t>
            </a:r>
            <a:endParaRPr lang="en-US" sz="1600" dirty="0"/>
          </a:p>
        </p:txBody>
      </p:sp>
      <p:sp>
        <p:nvSpPr>
          <p:cNvPr id="26" name="Text 19"/>
          <p:cNvSpPr txBox="1"/>
          <p:nvPr/>
        </p:nvSpPr>
        <p:spPr>
          <a:xfrm>
            <a:off x="6838798" y="3143707"/>
            <a:ext cx="4591202" cy="171907"/>
          </a:xfrm>
          <a:prstGeom prst="rect">
            <a:avLst/>
          </a:prstGeom>
          <a:noFill/>
          <a:ln/>
        </p:spPr>
        <p:txBody>
          <a:bodyPr wrap="square" lIns="0" tIns="0" rIns="0" bIns="0" rtlCol="0" anchor="ctr"/>
          <a:lstStyle/>
          <a:p>
            <a:pPr marL="0" indent="0" algn="l">
              <a:buNone/>
            </a:pPr>
            <a:r>
              <a:rPr lang="en-US" sz="900" b="1" kern="0" spc="45" dirty="0">
                <a:solidFill>
                  <a:srgbClr val="007BFF"/>
                </a:solidFill>
                <a:latin typeface="Inter" pitchFamily="34" charset="0"/>
                <a:ea typeface="Inter" pitchFamily="34" charset="-122"/>
                <a:cs typeface="Inter" pitchFamily="34" charset="-120"/>
              </a:rPr>
              <a:t>Predict &amp; remediate (embedded control)</a:t>
            </a:r>
            <a:endParaRPr lang="en-US" sz="900" dirty="0"/>
          </a:p>
        </p:txBody>
      </p:sp>
      <p:sp>
        <p:nvSpPr>
          <p:cNvPr id="27" name="Text 20"/>
          <p:cNvSpPr txBox="1"/>
          <p:nvPr/>
        </p:nvSpPr>
        <p:spPr>
          <a:xfrm>
            <a:off x="6705295" y="3733495"/>
            <a:ext cx="4534510" cy="191110"/>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What MMCC delivers</a:t>
            </a:r>
            <a:endParaRPr lang="en-US" sz="1000" dirty="0"/>
          </a:p>
        </p:txBody>
      </p:sp>
      <p:sp>
        <p:nvSpPr>
          <p:cNvPr id="28" name="Text 21"/>
          <p:cNvSpPr txBox="1"/>
          <p:nvPr/>
        </p:nvSpPr>
        <p:spPr>
          <a:xfrm>
            <a:off x="6705295" y="4019702"/>
            <a:ext cx="4496105" cy="400507"/>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Always‑on QCM/MOF telemetry inside FOUP and reticle micro‑environments</a:t>
            </a:r>
            <a:endParaRPr lang="en-US" sz="1000" dirty="0"/>
          </a:p>
        </p:txBody>
      </p:sp>
      <p:sp>
        <p:nvSpPr>
          <p:cNvPr id="29" name="Text 22"/>
          <p:cNvSpPr txBox="1"/>
          <p:nvPr/>
        </p:nvSpPr>
        <p:spPr>
          <a:xfrm>
            <a:off x="6705295" y="4515307"/>
            <a:ext cx="4496105" cy="400507"/>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Predictive thresholds + selective getter strategies for event‑driven remediation</a:t>
            </a:r>
            <a:endParaRPr lang="en-US" sz="1000" dirty="0"/>
          </a:p>
        </p:txBody>
      </p:sp>
      <p:sp>
        <p:nvSpPr>
          <p:cNvPr id="30" name="Text 23"/>
          <p:cNvSpPr txBox="1"/>
          <p:nvPr/>
        </p:nvSpPr>
        <p:spPr>
          <a:xfrm>
            <a:off x="6705295" y="5009998"/>
            <a:ext cx="4496105" cy="362102"/>
          </a:xfrm>
          <a:prstGeom prst="rect">
            <a:avLst/>
          </a:prstGeom>
          <a:noFill/>
          <a:ln/>
        </p:spPr>
        <p:txBody>
          <a:bodyPr wrap="square" lIns="0" tIns="0" rIns="0" bIns="0" rtlCol="0" anchor="ctr"/>
          <a:lstStyle/>
          <a:p>
            <a:pPr marL="0" indent="0" algn="l">
              <a:buNone/>
            </a:pPr>
            <a:r>
              <a:rPr lang="en-US" sz="900" b="1" dirty="0">
                <a:solidFill>
                  <a:srgbClr val="333333">
                    <a:alpha val="90000"/>
                  </a:srgbClr>
                </a:solidFill>
                <a:latin typeface="Inter" pitchFamily="34" charset="0"/>
                <a:ea typeface="Inter" pitchFamily="34" charset="-122"/>
                <a:cs typeface="Inter" pitchFamily="34" charset="-120"/>
              </a:rPr>
              <a:t>Output: micro‑environment decisions and measurable remediation outcomes.</a:t>
            </a:r>
            <a:endParaRPr lang="en-US" sz="900" dirty="0"/>
          </a:p>
        </p:txBody>
      </p:sp>
      <p:pic>
        <p:nvPicPr>
          <p:cNvPr id="31" name="Image 5" descr="preencoded.png"/>
          <p:cNvPicPr>
            <a:picLocks noChangeAspect="1"/>
          </p:cNvPicPr>
          <p:nvPr/>
        </p:nvPicPr>
        <p:blipFill>
          <a:blip r:embed="rId7"/>
          <a:srcRect l="-461" r="-461"/>
          <a:stretch/>
        </p:blipFill>
        <p:spPr>
          <a:xfrm>
            <a:off x="875995" y="6102706"/>
            <a:ext cx="237744" cy="209398"/>
          </a:xfrm>
          <a:prstGeom prst="rect">
            <a:avLst/>
          </a:prstGeom>
        </p:spPr>
      </p:pic>
      <p:sp>
        <p:nvSpPr>
          <p:cNvPr id="32" name="Text 24"/>
          <p:cNvSpPr txBox="1"/>
          <p:nvPr/>
        </p:nvSpPr>
        <p:spPr>
          <a:xfrm>
            <a:off x="1181405" y="6038698"/>
            <a:ext cx="10077602" cy="267005"/>
          </a:xfrm>
          <a:prstGeom prst="rect">
            <a:avLst/>
          </a:prstGeom>
          <a:noFill/>
          <a:ln/>
        </p:spPr>
        <p:txBody>
          <a:bodyPr wrap="square" lIns="0" tIns="0" rIns="0" bIns="0" rtlCol="0" anchor="ctr"/>
          <a:lstStyle/>
          <a:p>
            <a:pPr marL="0" indent="0" algn="l">
              <a:buNone/>
            </a:pPr>
            <a:r>
              <a:rPr lang="en-US" sz="1300" b="1" dirty="0">
                <a:solidFill>
                  <a:srgbClr val="FFFFFF"/>
                </a:solidFill>
                <a:latin typeface="Inter" pitchFamily="34" charset="0"/>
                <a:ea typeface="Inter" pitchFamily="34" charset="-122"/>
                <a:cs typeface="Inter" pitchFamily="34" charset="-120"/>
              </a:rPr>
              <a:t>This is the missing layer between contamination detection and yield protection.</a:t>
            </a:r>
            <a:endParaRPr lang="en-US" sz="1300" dirty="0"/>
          </a:p>
        </p:txBody>
      </p:sp>
      <p:pic>
        <p:nvPicPr>
          <p:cNvPr id="33" name="Image 6" descr="preencoded.png"/>
          <p:cNvPicPr>
            <a:picLocks noChangeAspect="1"/>
          </p:cNvPicPr>
          <p:nvPr/>
        </p:nvPicPr>
        <p:blipFill>
          <a:blip r:embed="rId8"/>
          <a:srcRect t="-43" b="-43"/>
          <a:stretch/>
        </p:blipFill>
        <p:spPr>
          <a:xfrm>
            <a:off x="875995" y="6590995"/>
            <a:ext cx="133502" cy="152705"/>
          </a:xfrm>
          <a:prstGeom prst="rect">
            <a:avLst/>
          </a:prstGeom>
        </p:spPr>
      </p:pic>
      <p:sp>
        <p:nvSpPr>
          <p:cNvPr id="34" name="Text 25"/>
          <p:cNvSpPr txBox="1"/>
          <p:nvPr/>
        </p:nvSpPr>
        <p:spPr>
          <a:xfrm>
            <a:off x="1104595" y="6553505"/>
            <a:ext cx="10420502" cy="228600"/>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Next step: Define pilot scope, target families, and verification cadence. {Owner / date}</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8191195" y="-2476195"/>
            <a:ext cx="7239305" cy="7239305"/>
          </a:xfrm>
          <a:prstGeom prst="ellipse">
            <a:avLst/>
          </a:prstGeom>
          <a:solidFill>
            <a:srgbClr val="007BFF">
              <a:alpha val="6000"/>
            </a:srgbClr>
          </a:solidFill>
          <a:ln w="12700">
            <a:solidFill>
              <a:srgbClr val="FFFFFF">
                <a:alpha val="0"/>
              </a:srgbClr>
            </a:solidFill>
            <a:prstDash val="solid"/>
          </a:ln>
        </p:spPr>
        <p:txBody>
          <a:bodyPr/>
          <a:lstStyle/>
          <a:p>
            <a:endParaRPr lang="en-US"/>
          </a:p>
        </p:txBody>
      </p:sp>
      <p:sp>
        <p:nvSpPr>
          <p:cNvPr id="5" name="Shape 3"/>
          <p:cNvSpPr/>
          <p:nvPr/>
        </p:nvSpPr>
        <p:spPr>
          <a:xfrm>
            <a:off x="609905" y="2933395"/>
            <a:ext cx="5352898" cy="2686507"/>
          </a:xfrm>
          <a:prstGeom prst="roundRect">
            <a:avLst>
              <a:gd name="adj" fmla="val 3380"/>
            </a:avLst>
          </a:prstGeom>
          <a:solidFill>
            <a:srgbClr val="F8F9FA"/>
          </a:solidFill>
          <a:ln w="12700">
            <a:solidFill>
              <a:srgbClr val="007BFF">
                <a:alpha val="16000"/>
              </a:srgbClr>
            </a:solidFill>
            <a:prstDash val="solid"/>
          </a:ln>
        </p:spPr>
        <p:txBody>
          <a:bodyPr/>
          <a:lstStyle/>
          <a:p>
            <a:endParaRPr lang="en-US"/>
          </a:p>
        </p:txBody>
      </p:sp>
      <p:pic>
        <p:nvPicPr>
          <p:cNvPr id="6" name="Image 0" descr="preencoded.png"/>
          <p:cNvPicPr>
            <a:picLocks noChangeAspect="1"/>
          </p:cNvPicPr>
          <p:nvPr/>
        </p:nvPicPr>
        <p:blipFill>
          <a:blip r:embed="rId3"/>
          <a:srcRect t="-207" b="-207"/>
          <a:stretch/>
        </p:blipFill>
        <p:spPr>
          <a:xfrm>
            <a:off x="609905" y="2933395"/>
            <a:ext cx="75895" cy="2667305"/>
          </a:xfrm>
          <a:prstGeom prst="rect">
            <a:avLst/>
          </a:prstGeom>
        </p:spPr>
      </p:pic>
      <p:sp>
        <p:nvSpPr>
          <p:cNvPr id="7" name="Shape 4"/>
          <p:cNvSpPr/>
          <p:nvPr/>
        </p:nvSpPr>
        <p:spPr>
          <a:xfrm>
            <a:off x="875995" y="4591202"/>
            <a:ext cx="4781398" cy="838505"/>
          </a:xfrm>
          <a:prstGeom prst="roundRect">
            <a:avLst>
              <a:gd name="adj" fmla="val 29741"/>
            </a:avLst>
          </a:prstGeom>
          <a:solidFill>
            <a:srgbClr val="FFFFFF"/>
          </a:solidFill>
          <a:ln w="12700">
            <a:solidFill>
              <a:srgbClr val="000000">
                <a:alpha val="6000"/>
              </a:srgbClr>
            </a:solidFill>
            <a:prstDash val="solid"/>
          </a:ln>
        </p:spPr>
        <p:txBody>
          <a:bodyPr/>
          <a:lstStyle/>
          <a:p>
            <a:endParaRPr lang="en-US"/>
          </a:p>
        </p:txBody>
      </p:sp>
      <p:sp>
        <p:nvSpPr>
          <p:cNvPr id="8" name="Shape 5"/>
          <p:cNvSpPr/>
          <p:nvPr/>
        </p:nvSpPr>
        <p:spPr>
          <a:xfrm>
            <a:off x="6248095" y="2933395"/>
            <a:ext cx="5352898" cy="2686507"/>
          </a:xfrm>
          <a:prstGeom prst="roundRect">
            <a:avLst>
              <a:gd name="adj" fmla="val 3380"/>
            </a:avLst>
          </a:prstGeom>
          <a:solidFill>
            <a:srgbClr val="FFFFFF"/>
          </a:solidFill>
          <a:ln w="12700">
            <a:solidFill>
              <a:srgbClr val="007BFF">
                <a:alpha val="22000"/>
              </a:srgbClr>
            </a:solidFill>
            <a:prstDash val="solid"/>
          </a:ln>
        </p:spPr>
        <p:txBody>
          <a:bodyPr/>
          <a:lstStyle/>
          <a:p>
            <a:endParaRPr lang="en-US"/>
          </a:p>
        </p:txBody>
      </p:sp>
      <p:pic>
        <p:nvPicPr>
          <p:cNvPr id="9" name="Image 1" descr="preencoded.png"/>
          <p:cNvPicPr>
            <a:picLocks noChangeAspect="1"/>
          </p:cNvPicPr>
          <p:nvPr/>
        </p:nvPicPr>
        <p:blipFill>
          <a:blip r:embed="rId3"/>
          <a:srcRect t="-207" b="-207"/>
          <a:stretch/>
        </p:blipFill>
        <p:spPr>
          <a:xfrm>
            <a:off x="6248095" y="2933395"/>
            <a:ext cx="75895" cy="2667305"/>
          </a:xfrm>
          <a:prstGeom prst="rect">
            <a:avLst/>
          </a:prstGeom>
        </p:spPr>
      </p:pic>
      <p:sp>
        <p:nvSpPr>
          <p:cNvPr id="10" name="Shape 6"/>
          <p:cNvSpPr/>
          <p:nvPr/>
        </p:nvSpPr>
        <p:spPr>
          <a:xfrm>
            <a:off x="6515100" y="3543300"/>
            <a:ext cx="2343607" cy="1067105"/>
          </a:xfrm>
          <a:prstGeom prst="roundRect">
            <a:avLst>
              <a:gd name="adj" fmla="val 18362"/>
            </a:avLst>
          </a:prstGeom>
          <a:solidFill>
            <a:srgbClr val="F8F9FA"/>
          </a:solidFill>
          <a:ln w="12700">
            <a:solidFill>
              <a:srgbClr val="000000">
                <a:alpha val="6000"/>
              </a:srgbClr>
            </a:solidFill>
            <a:prstDash val="solid"/>
          </a:ln>
        </p:spPr>
        <p:txBody>
          <a:bodyPr/>
          <a:lstStyle/>
          <a:p>
            <a:endParaRPr lang="en-US"/>
          </a:p>
        </p:txBody>
      </p:sp>
      <p:sp>
        <p:nvSpPr>
          <p:cNvPr id="11" name="Shape 7"/>
          <p:cNvSpPr/>
          <p:nvPr/>
        </p:nvSpPr>
        <p:spPr>
          <a:xfrm>
            <a:off x="9068105" y="3543300"/>
            <a:ext cx="2343607" cy="1067105"/>
          </a:xfrm>
          <a:prstGeom prst="roundRect">
            <a:avLst>
              <a:gd name="adj" fmla="val 18362"/>
            </a:avLst>
          </a:prstGeom>
          <a:solidFill>
            <a:srgbClr val="F8F9FA"/>
          </a:solidFill>
          <a:ln w="12700">
            <a:solidFill>
              <a:srgbClr val="000000">
                <a:alpha val="6000"/>
              </a:srgbClr>
            </a:solidFill>
            <a:prstDash val="solid"/>
          </a:ln>
        </p:spPr>
        <p:txBody>
          <a:bodyPr/>
          <a:lstStyle/>
          <a:p>
            <a:endParaRPr lang="en-US"/>
          </a:p>
        </p:txBody>
      </p:sp>
      <p:sp>
        <p:nvSpPr>
          <p:cNvPr id="12" name="Shape 8"/>
          <p:cNvSpPr/>
          <p:nvPr/>
        </p:nvSpPr>
        <p:spPr>
          <a:xfrm>
            <a:off x="6515100" y="4686300"/>
            <a:ext cx="4876495" cy="819302"/>
          </a:xfrm>
          <a:prstGeom prst="roundRect">
            <a:avLst>
              <a:gd name="adj" fmla="val 31146"/>
            </a:avLst>
          </a:prstGeom>
          <a:solidFill>
            <a:srgbClr val="007BFF"/>
          </a:solidFill>
          <a:ln w="12700">
            <a:solidFill>
              <a:srgbClr val="FFFFFF">
                <a:alpha val="0"/>
              </a:srgbClr>
            </a:solidFill>
            <a:prstDash val="solid"/>
          </a:ln>
        </p:spPr>
        <p:txBody>
          <a:bodyPr/>
          <a:lstStyle/>
          <a:p>
            <a:endParaRPr lang="en-US"/>
          </a:p>
        </p:txBody>
      </p:sp>
      <p:sp>
        <p:nvSpPr>
          <p:cNvPr id="13" name="Shape 9"/>
          <p:cNvSpPr/>
          <p:nvPr/>
        </p:nvSpPr>
        <p:spPr>
          <a:xfrm>
            <a:off x="609905" y="5810098"/>
            <a:ext cx="10992002" cy="552298"/>
          </a:xfrm>
          <a:prstGeom prst="roundRect">
            <a:avLst>
              <a:gd name="adj" fmla="val 68509"/>
            </a:avLst>
          </a:prstGeom>
          <a:solidFill>
            <a:srgbClr val="007BFF">
              <a:alpha val="7000"/>
            </a:srgbClr>
          </a:solidFill>
          <a:ln w="12700">
            <a:solidFill>
              <a:srgbClr val="007BFF">
                <a:alpha val="14000"/>
              </a:srgbClr>
            </a:solidFill>
            <a:prstDash val="solid"/>
          </a:ln>
        </p:spPr>
        <p:txBody>
          <a:bodyPr/>
          <a:lstStyle/>
          <a:p>
            <a:endParaRPr lang="en-US"/>
          </a:p>
        </p:txBody>
      </p:sp>
      <p:pic>
        <p:nvPicPr>
          <p:cNvPr id="14" name="Image 2" descr="preencoded.png"/>
          <p:cNvPicPr>
            <a:picLocks noChangeAspect="1"/>
          </p:cNvPicPr>
          <p:nvPr/>
        </p:nvPicPr>
        <p:blipFill>
          <a:blip r:embed="rId4"/>
          <a:srcRect/>
          <a:stretch/>
        </p:blipFill>
        <p:spPr>
          <a:xfrm>
            <a:off x="609905" y="523951"/>
            <a:ext cx="228600" cy="228600"/>
          </a:xfrm>
          <a:prstGeom prst="rect">
            <a:avLst/>
          </a:prstGeom>
        </p:spPr>
      </p:pic>
      <p:sp>
        <p:nvSpPr>
          <p:cNvPr id="15" name="Text 10"/>
          <p:cNvSpPr txBox="1"/>
          <p:nvPr/>
        </p:nvSpPr>
        <p:spPr>
          <a:xfrm>
            <a:off x="933602" y="476402"/>
            <a:ext cx="5067605" cy="381305"/>
          </a:xfrm>
          <a:prstGeom prst="rect">
            <a:avLst/>
          </a:prstGeom>
          <a:noFill/>
          <a:ln/>
        </p:spPr>
        <p:txBody>
          <a:bodyPr wrap="square" lIns="0" tIns="0" rIns="0" bIns="0" rtlCol="0" anchor="ctr"/>
          <a:lstStyle/>
          <a:p>
            <a:pPr marL="0" indent="0" algn="l">
              <a:buNone/>
            </a:pPr>
            <a:r>
              <a:rPr lang="en-US" sz="1300" b="1" kern="0" spc="15" dirty="0">
                <a:solidFill>
                  <a:srgbClr val="333333"/>
                </a:solidFill>
                <a:latin typeface="Inter" pitchFamily="34" charset="0"/>
                <a:ea typeface="Inter" pitchFamily="34" charset="-122"/>
                <a:cs typeface="Inter" pitchFamily="34" charset="-120"/>
              </a:rPr>
              <a:t>TOFWERK + Ambient IoT</a:t>
            </a:r>
            <a:endParaRPr lang="en-US" sz="1300" dirty="0"/>
          </a:p>
        </p:txBody>
      </p:sp>
      <p:sp>
        <p:nvSpPr>
          <p:cNvPr id="16" name="Text 11"/>
          <p:cNvSpPr txBox="1"/>
          <p:nvPr/>
        </p:nvSpPr>
        <p:spPr>
          <a:xfrm>
            <a:off x="609905" y="1181405"/>
            <a:ext cx="9525305" cy="609905"/>
          </a:xfrm>
          <a:prstGeom prst="rect">
            <a:avLst/>
          </a:prstGeom>
          <a:noFill/>
          <a:ln/>
        </p:spPr>
        <p:txBody>
          <a:bodyPr wrap="square" lIns="0" tIns="0" rIns="0" bIns="0" rtlCol="0" anchor="ctr"/>
          <a:lstStyle/>
          <a:p>
            <a:pPr marL="0" indent="0" algn="l">
              <a:buNone/>
            </a:pPr>
            <a:r>
              <a:rPr lang="en-US" sz="4000" b="1" kern="0" spc="22" dirty="0">
                <a:solidFill>
                  <a:srgbClr val="333333"/>
                </a:solidFill>
                <a:latin typeface="Inter" pitchFamily="34" charset="0"/>
                <a:ea typeface="Inter" pitchFamily="34" charset="-122"/>
                <a:cs typeface="Inter" pitchFamily="34" charset="-120"/>
              </a:rPr>
              <a:t> Context — </a:t>
            </a:r>
            <a:r>
              <a:rPr lang="en-US" sz="4000" b="1" kern="0" spc="22" dirty="0">
                <a:solidFill>
                  <a:srgbClr val="007BFF"/>
                </a:solidFill>
                <a:latin typeface="Inter" pitchFamily="34" charset="0"/>
                <a:ea typeface="Inter" pitchFamily="34" charset="-122"/>
                <a:cs typeface="Inter" pitchFamily="34" charset="-120"/>
              </a:rPr>
              <a:t>The Gap Today</a:t>
            </a:r>
            <a:endParaRPr lang="en-US" sz="4000" dirty="0"/>
          </a:p>
        </p:txBody>
      </p:sp>
      <p:sp>
        <p:nvSpPr>
          <p:cNvPr id="17" name="Text 12"/>
          <p:cNvSpPr txBox="1"/>
          <p:nvPr/>
        </p:nvSpPr>
        <p:spPr>
          <a:xfrm>
            <a:off x="609905" y="1962302"/>
            <a:ext cx="9449410" cy="247802"/>
          </a:xfrm>
          <a:prstGeom prst="rect">
            <a:avLst/>
          </a:prstGeom>
          <a:noFill/>
          <a:ln/>
        </p:spPr>
        <p:txBody>
          <a:bodyPr wrap="square" lIns="0" tIns="0" rIns="0" bIns="0" rtlCol="0" anchor="ctr"/>
          <a:lstStyle/>
          <a:p>
            <a:pPr marL="0" indent="0" algn="l">
              <a:buNone/>
            </a:pPr>
            <a:r>
              <a:rPr lang="en-US" sz="1300" b="1" kern="0" spc="15" dirty="0">
                <a:solidFill>
                  <a:srgbClr val="333333"/>
                </a:solidFill>
                <a:latin typeface="Inter" pitchFamily="34" charset="0"/>
                <a:ea typeface="Inter" pitchFamily="34" charset="-122"/>
                <a:cs typeface="Inter" pitchFamily="34" charset="-120"/>
              </a:rPr>
              <a:t>Why this matters</a:t>
            </a:r>
            <a:endParaRPr lang="en-US" sz="1300" dirty="0"/>
          </a:p>
        </p:txBody>
      </p:sp>
      <p:sp>
        <p:nvSpPr>
          <p:cNvPr id="18" name="Text 13"/>
          <p:cNvSpPr txBox="1"/>
          <p:nvPr/>
        </p:nvSpPr>
        <p:spPr>
          <a:xfrm>
            <a:off x="609905" y="2247595"/>
            <a:ext cx="10401300" cy="267005"/>
          </a:xfrm>
          <a:prstGeom prst="rect">
            <a:avLst/>
          </a:prstGeom>
          <a:noFill/>
          <a:ln/>
        </p:spPr>
        <p:txBody>
          <a:bodyPr wrap="square" lIns="0" tIns="0" rIns="0" bIns="0" rtlCol="0" anchor="ctr"/>
          <a:lstStyle/>
          <a:p>
            <a:pPr marL="0" indent="0" algn="l">
              <a:buNone/>
            </a:pPr>
            <a:r>
              <a:rPr lang="en-US" sz="1300" dirty="0">
                <a:solidFill>
                  <a:srgbClr val="333333"/>
                </a:solidFill>
                <a:latin typeface="Inter" pitchFamily="34" charset="0"/>
                <a:ea typeface="Inter" pitchFamily="34" charset="-122"/>
                <a:cs typeface="Inter" pitchFamily="34" charset="-120"/>
              </a:rPr>
              <a:t> Yield is now coupled to </a:t>
            </a:r>
            <a:r>
              <a:rPr lang="en-US" sz="1300" b="1" dirty="0">
                <a:solidFill>
                  <a:srgbClr val="007BFF"/>
                </a:solidFill>
                <a:latin typeface="Inter" pitchFamily="34" charset="0"/>
                <a:ea typeface="Inter" pitchFamily="34" charset="-122"/>
                <a:cs typeface="Inter" pitchFamily="34" charset="-120"/>
              </a:rPr>
              <a:t>low‑pptv</a:t>
            </a:r>
            <a:r>
              <a:rPr lang="en-US" sz="1300" dirty="0">
                <a:solidFill>
                  <a:srgbClr val="333333"/>
                </a:solidFill>
                <a:latin typeface="Inter" pitchFamily="34" charset="0"/>
                <a:ea typeface="Inter" pitchFamily="34" charset="-122"/>
                <a:cs typeface="Inter" pitchFamily="34" charset="-120"/>
              </a:rPr>
              <a:t> airborne molecular contamination (AMC) — visibility and control must work together. </a:t>
            </a:r>
            <a:endParaRPr lang="en-US" sz="1300" dirty="0"/>
          </a:p>
        </p:txBody>
      </p:sp>
      <p:pic>
        <p:nvPicPr>
          <p:cNvPr id="19" name="Image 3" descr="preencoded.png"/>
          <p:cNvPicPr>
            <a:picLocks noChangeAspect="1"/>
          </p:cNvPicPr>
          <p:nvPr/>
        </p:nvPicPr>
        <p:blipFill>
          <a:blip r:embed="rId5"/>
          <a:srcRect/>
          <a:stretch/>
        </p:blipFill>
        <p:spPr>
          <a:xfrm>
            <a:off x="875995" y="3188513"/>
            <a:ext cx="209398" cy="209398"/>
          </a:xfrm>
          <a:prstGeom prst="rect">
            <a:avLst/>
          </a:prstGeom>
        </p:spPr>
      </p:pic>
      <p:sp>
        <p:nvSpPr>
          <p:cNvPr id="20" name="Text 14"/>
          <p:cNvSpPr txBox="1"/>
          <p:nvPr/>
        </p:nvSpPr>
        <p:spPr>
          <a:xfrm>
            <a:off x="1200607" y="3124505"/>
            <a:ext cx="4591202" cy="324612"/>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The Gap Today</a:t>
            </a:r>
            <a:endParaRPr lang="en-US" sz="1600" dirty="0"/>
          </a:p>
        </p:txBody>
      </p:sp>
      <p:sp>
        <p:nvSpPr>
          <p:cNvPr id="21" name="Text 15"/>
          <p:cNvSpPr txBox="1"/>
          <p:nvPr/>
        </p:nvSpPr>
        <p:spPr>
          <a:xfrm>
            <a:off x="875995" y="3543300"/>
            <a:ext cx="4839005" cy="800100"/>
          </a:xfrm>
          <a:prstGeom prst="rect">
            <a:avLst/>
          </a:prstGeom>
          <a:noFill/>
          <a:ln/>
        </p:spPr>
        <p:txBody>
          <a:bodyPr wrap="square" lIns="0" tIns="0" rIns="0" bIns="0" rtlCol="0" anchor="ctr"/>
          <a:lstStyle/>
          <a:p>
            <a:pPr marL="0" indent="0" algn="l">
              <a:buNone/>
            </a:pPr>
            <a:r>
              <a:rPr lang="en-US" sz="1300" dirty="0">
                <a:solidFill>
                  <a:srgbClr val="333333"/>
                </a:solidFill>
                <a:latin typeface="Inter" pitchFamily="34" charset="0"/>
                <a:ea typeface="Inter" pitchFamily="34" charset="-122"/>
                <a:cs typeface="Inter" pitchFamily="34" charset="-120"/>
              </a:rPr>
              <a:t> Fabs can measure contamination in the </a:t>
            </a:r>
            <a:r>
              <a:rPr lang="en-US" sz="1300" b="1" dirty="0">
                <a:solidFill>
                  <a:srgbClr val="333333"/>
                </a:solidFill>
                <a:latin typeface="Inter" pitchFamily="34" charset="0"/>
                <a:ea typeface="Inter" pitchFamily="34" charset="-122"/>
                <a:cs typeface="Inter" pitchFamily="34" charset="-120"/>
              </a:rPr>
              <a:t>fab environment</a:t>
            </a:r>
            <a:r>
              <a:rPr lang="en-US" sz="1300" dirty="0">
                <a:solidFill>
                  <a:srgbClr val="333333"/>
                </a:solidFill>
                <a:latin typeface="Inter" pitchFamily="34" charset="0"/>
                <a:ea typeface="Inter" pitchFamily="34" charset="-122"/>
                <a:cs typeface="Inter" pitchFamily="34" charset="-120"/>
              </a:rPr>
              <a:t> — but cannot directly </a:t>
            </a:r>
            <a:r>
              <a:rPr lang="en-US" sz="1300" b="1" dirty="0">
                <a:solidFill>
                  <a:srgbClr val="007BFF"/>
                </a:solidFill>
                <a:latin typeface="Inter" pitchFamily="34" charset="0"/>
                <a:ea typeface="Inter" pitchFamily="34" charset="-122"/>
                <a:cs typeface="Inter" pitchFamily="34" charset="-120"/>
              </a:rPr>
              <a:t>see or control</a:t>
            </a:r>
            <a:r>
              <a:rPr lang="en-US" sz="1300" dirty="0">
                <a:solidFill>
                  <a:srgbClr val="333333"/>
                </a:solidFill>
                <a:latin typeface="Inter" pitchFamily="34" charset="0"/>
                <a:ea typeface="Inter" pitchFamily="34" charset="-122"/>
                <a:cs typeface="Inter" pitchFamily="34" charset="-120"/>
              </a:rPr>
              <a:t> what happens inside </a:t>
            </a:r>
            <a:r>
              <a:rPr lang="en-US" sz="1300" b="1" dirty="0">
                <a:solidFill>
                  <a:srgbClr val="333333"/>
                </a:solidFill>
                <a:latin typeface="Inter" pitchFamily="34" charset="0"/>
                <a:ea typeface="Inter" pitchFamily="34" charset="-122"/>
                <a:cs typeface="Inter" pitchFamily="34" charset="-120"/>
              </a:rPr>
              <a:t>FOUP and reticle micro‑environments</a:t>
            </a:r>
            <a:r>
              <a:rPr lang="en-US" sz="1300" dirty="0">
                <a:solidFill>
                  <a:srgbClr val="333333"/>
                </a:solidFill>
                <a:latin typeface="Inter" pitchFamily="34" charset="0"/>
                <a:ea typeface="Inter" pitchFamily="34" charset="-122"/>
                <a:cs typeface="Inter" pitchFamily="34" charset="-120"/>
              </a:rPr>
              <a:t>. </a:t>
            </a:r>
            <a:endParaRPr lang="en-US" sz="1300" dirty="0"/>
          </a:p>
        </p:txBody>
      </p:sp>
      <p:pic>
        <p:nvPicPr>
          <p:cNvPr id="22" name="Image 4" descr="preencoded.png"/>
          <p:cNvPicPr>
            <a:picLocks noChangeAspect="1"/>
          </p:cNvPicPr>
          <p:nvPr/>
        </p:nvPicPr>
        <p:blipFill>
          <a:blip r:embed="rId6"/>
          <a:srcRect l="-1064" r="-1064"/>
          <a:stretch/>
        </p:blipFill>
        <p:spPr>
          <a:xfrm>
            <a:off x="1067105" y="4812487"/>
            <a:ext cx="219456" cy="171907"/>
          </a:xfrm>
          <a:prstGeom prst="rect">
            <a:avLst/>
          </a:prstGeom>
        </p:spPr>
      </p:pic>
      <p:sp>
        <p:nvSpPr>
          <p:cNvPr id="23" name="Text 16"/>
          <p:cNvSpPr txBox="1"/>
          <p:nvPr/>
        </p:nvSpPr>
        <p:spPr>
          <a:xfrm>
            <a:off x="1352398" y="4743907"/>
            <a:ext cx="4286707" cy="457200"/>
          </a:xfrm>
          <a:prstGeom prst="rect">
            <a:avLst/>
          </a:prstGeom>
          <a:noFill/>
          <a:ln/>
        </p:spPr>
        <p:txBody>
          <a:bodyPr wrap="square" lIns="0" tIns="0" rIns="0" bIns="0" rtlCol="0" anchor="ctr"/>
          <a:lstStyle/>
          <a:p>
            <a:pPr marL="0" indent="0" algn="l">
              <a:buNone/>
            </a:pPr>
            <a:r>
              <a:rPr lang="en-US" sz="1200" b="1" dirty="0">
                <a:solidFill>
                  <a:srgbClr val="333333"/>
                </a:solidFill>
                <a:latin typeface="Inter" pitchFamily="34" charset="0"/>
                <a:ea typeface="Inter" pitchFamily="34" charset="-122"/>
                <a:cs typeface="Inter" pitchFamily="34" charset="-120"/>
              </a:rPr>
              <a:t>Implication: AMC excursions can look “invisible” to standard monitoring, yet still impact queue‑time risk.</a:t>
            </a:r>
            <a:endParaRPr lang="en-US" sz="1200" dirty="0"/>
          </a:p>
        </p:txBody>
      </p:sp>
      <p:pic>
        <p:nvPicPr>
          <p:cNvPr id="24" name="Image 5" descr="preencoded.png"/>
          <p:cNvPicPr>
            <a:picLocks noChangeAspect="1"/>
          </p:cNvPicPr>
          <p:nvPr/>
        </p:nvPicPr>
        <p:blipFill>
          <a:blip r:embed="rId7"/>
          <a:srcRect l="-1004" r="-1004"/>
          <a:stretch/>
        </p:blipFill>
        <p:spPr>
          <a:xfrm>
            <a:off x="6515100" y="3188513"/>
            <a:ext cx="267005" cy="209398"/>
          </a:xfrm>
          <a:prstGeom prst="rect">
            <a:avLst/>
          </a:prstGeom>
        </p:spPr>
      </p:pic>
      <p:sp>
        <p:nvSpPr>
          <p:cNvPr id="25" name="Text 17"/>
          <p:cNvSpPr txBox="1"/>
          <p:nvPr/>
        </p:nvSpPr>
        <p:spPr>
          <a:xfrm>
            <a:off x="6838798" y="3124505"/>
            <a:ext cx="4591202" cy="324612"/>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Close the gap</a:t>
            </a:r>
            <a:endParaRPr lang="en-US" sz="1600" dirty="0"/>
          </a:p>
        </p:txBody>
      </p:sp>
      <p:pic>
        <p:nvPicPr>
          <p:cNvPr id="26" name="Image 6" descr="preencoded.png"/>
          <p:cNvPicPr>
            <a:picLocks noChangeAspect="1"/>
          </p:cNvPicPr>
          <p:nvPr/>
        </p:nvPicPr>
        <p:blipFill>
          <a:blip r:embed="rId8"/>
          <a:srcRect l="-760" r="-760"/>
          <a:stretch/>
        </p:blipFill>
        <p:spPr>
          <a:xfrm>
            <a:off x="6705295" y="3745382"/>
            <a:ext cx="152705" cy="171907"/>
          </a:xfrm>
          <a:prstGeom prst="rect">
            <a:avLst/>
          </a:prstGeom>
        </p:spPr>
      </p:pic>
      <p:sp>
        <p:nvSpPr>
          <p:cNvPr id="27" name="Text 18"/>
          <p:cNvSpPr txBox="1"/>
          <p:nvPr/>
        </p:nvSpPr>
        <p:spPr>
          <a:xfrm>
            <a:off x="6972300" y="3676802"/>
            <a:ext cx="1828800" cy="247802"/>
          </a:xfrm>
          <a:prstGeom prst="rect">
            <a:avLst/>
          </a:prstGeom>
          <a:noFill/>
          <a:ln/>
        </p:spPr>
        <p:txBody>
          <a:bodyPr wrap="square" lIns="0" tIns="0" rIns="0" bIns="0" rtlCol="0" anchor="ctr"/>
          <a:lstStyle/>
          <a:p>
            <a:pPr marL="0" indent="0" algn="l">
              <a:buNone/>
            </a:pPr>
            <a:r>
              <a:rPr lang="en-US" sz="1200" b="1" dirty="0">
                <a:solidFill>
                  <a:srgbClr val="333333"/>
                </a:solidFill>
                <a:latin typeface="Inter" pitchFamily="34" charset="0"/>
                <a:ea typeface="Inter" pitchFamily="34" charset="-122"/>
                <a:cs typeface="Inter" pitchFamily="34" charset="-120"/>
              </a:rPr>
              <a:t>Vocus</a:t>
            </a:r>
            <a:endParaRPr lang="en-US" sz="1200" dirty="0"/>
          </a:p>
        </p:txBody>
      </p:sp>
      <p:sp>
        <p:nvSpPr>
          <p:cNvPr id="28" name="Text 19"/>
          <p:cNvSpPr txBox="1"/>
          <p:nvPr/>
        </p:nvSpPr>
        <p:spPr>
          <a:xfrm>
            <a:off x="6705295" y="3943807"/>
            <a:ext cx="2057400"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Molecular identification</a:t>
            </a:r>
            <a:endParaRPr lang="en-US" sz="1000" dirty="0"/>
          </a:p>
          <a:p>
            <a:pPr marL="0" indent="0" algn="l">
              <a:buNone/>
            </a:pPr>
            <a:r>
              <a:rPr lang="en-US" sz="1000" b="1" dirty="0">
                <a:solidFill>
                  <a:srgbClr val="333333"/>
                </a:solidFill>
                <a:latin typeface="Inter" pitchFamily="34" charset="0"/>
                <a:ea typeface="Inter" pitchFamily="34" charset="-122"/>
                <a:cs typeface="Inter" pitchFamily="34" charset="-120"/>
              </a:rPr>
              <a:t>Fab‑level chemical truth </a:t>
            </a:r>
            <a:endParaRPr lang="en-US" sz="1000" dirty="0"/>
          </a:p>
        </p:txBody>
      </p:sp>
      <p:pic>
        <p:nvPicPr>
          <p:cNvPr id="29" name="Image 7" descr="preencoded.png"/>
          <p:cNvPicPr>
            <a:picLocks noChangeAspect="1"/>
          </p:cNvPicPr>
          <p:nvPr/>
        </p:nvPicPr>
        <p:blipFill>
          <a:blip r:embed="rId9"/>
          <a:srcRect/>
          <a:stretch/>
        </p:blipFill>
        <p:spPr>
          <a:xfrm>
            <a:off x="9258300" y="3745382"/>
            <a:ext cx="171907" cy="171907"/>
          </a:xfrm>
          <a:prstGeom prst="rect">
            <a:avLst/>
          </a:prstGeom>
        </p:spPr>
      </p:pic>
      <p:sp>
        <p:nvSpPr>
          <p:cNvPr id="30" name="Text 20"/>
          <p:cNvSpPr txBox="1"/>
          <p:nvPr/>
        </p:nvSpPr>
        <p:spPr>
          <a:xfrm>
            <a:off x="9525305" y="3676802"/>
            <a:ext cx="1828800" cy="247802"/>
          </a:xfrm>
          <a:prstGeom prst="rect">
            <a:avLst/>
          </a:prstGeom>
          <a:noFill/>
          <a:ln/>
        </p:spPr>
        <p:txBody>
          <a:bodyPr wrap="square" lIns="0" tIns="0" rIns="0" bIns="0" rtlCol="0" anchor="ctr"/>
          <a:lstStyle/>
          <a:p>
            <a:pPr marL="0" indent="0" algn="l">
              <a:buNone/>
            </a:pPr>
            <a:r>
              <a:rPr lang="en-US" sz="1200" b="1" dirty="0">
                <a:solidFill>
                  <a:srgbClr val="333333"/>
                </a:solidFill>
                <a:latin typeface="Inter" pitchFamily="34" charset="0"/>
                <a:ea typeface="Inter" pitchFamily="34" charset="-122"/>
                <a:cs typeface="Inter" pitchFamily="34" charset="-120"/>
              </a:rPr>
              <a:t>MMCC</a:t>
            </a:r>
            <a:endParaRPr lang="en-US" sz="1200" dirty="0"/>
          </a:p>
        </p:txBody>
      </p:sp>
      <p:sp>
        <p:nvSpPr>
          <p:cNvPr id="31" name="Text 21"/>
          <p:cNvSpPr txBox="1"/>
          <p:nvPr/>
        </p:nvSpPr>
        <p:spPr>
          <a:xfrm>
            <a:off x="9258300" y="3943807"/>
            <a:ext cx="2057400"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Embedded sensing</a:t>
            </a:r>
            <a:endParaRPr lang="en-US" sz="1000" dirty="0"/>
          </a:p>
          <a:p>
            <a:pPr marL="0" indent="0" algn="l">
              <a:buNone/>
            </a:pPr>
            <a:r>
              <a:rPr lang="en-US" sz="1000" b="1" dirty="0">
                <a:solidFill>
                  <a:srgbClr val="333333"/>
                </a:solidFill>
                <a:latin typeface="Inter" pitchFamily="34" charset="0"/>
                <a:ea typeface="Inter" pitchFamily="34" charset="-122"/>
                <a:cs typeface="Inter" pitchFamily="34" charset="-120"/>
              </a:rPr>
              <a:t>Always‑on remediation </a:t>
            </a:r>
            <a:endParaRPr lang="en-US" sz="1000" dirty="0"/>
          </a:p>
        </p:txBody>
      </p:sp>
      <p:sp>
        <p:nvSpPr>
          <p:cNvPr id="32" name="Text 22"/>
          <p:cNvSpPr txBox="1"/>
          <p:nvPr/>
        </p:nvSpPr>
        <p:spPr>
          <a:xfrm>
            <a:off x="6705295" y="4800600"/>
            <a:ext cx="4572000" cy="629107"/>
          </a:xfrm>
          <a:prstGeom prst="rect">
            <a:avLst/>
          </a:prstGeom>
          <a:noFill/>
          <a:ln/>
        </p:spPr>
        <p:txBody>
          <a:bodyPr wrap="square" lIns="0" tIns="0" rIns="0" bIns="0" rtlCol="0" anchor="ctr"/>
          <a:lstStyle/>
          <a:p>
            <a:pPr marL="0" indent="0" algn="l">
              <a:buNone/>
            </a:pPr>
            <a:r>
              <a:rPr lang="en-US" sz="1100" b="1" dirty="0">
                <a:solidFill>
                  <a:srgbClr val="FFFFFF"/>
                </a:solidFill>
                <a:latin typeface="Inter" pitchFamily="34" charset="0"/>
                <a:ea typeface="Inter" pitchFamily="34" charset="-122"/>
                <a:cs typeface="Inter" pitchFamily="34" charset="-120"/>
              </a:rPr>
              <a:t> Combining molecular identification (Vocus) with FOUP‑level control (MMCC) closes the gap between detection and yield protection. </a:t>
            </a:r>
            <a:endParaRPr lang="en-US" sz="1100" dirty="0"/>
          </a:p>
        </p:txBody>
      </p:sp>
      <p:pic>
        <p:nvPicPr>
          <p:cNvPr id="33" name="Image 8" descr="preencoded.png"/>
          <p:cNvPicPr>
            <a:picLocks noChangeAspect="1"/>
          </p:cNvPicPr>
          <p:nvPr/>
        </p:nvPicPr>
        <p:blipFill>
          <a:blip r:embed="rId10"/>
          <a:srcRect l="-1648" r="-1648"/>
          <a:stretch/>
        </p:blipFill>
        <p:spPr>
          <a:xfrm>
            <a:off x="875995" y="5958230"/>
            <a:ext cx="171907" cy="190195"/>
          </a:xfrm>
          <a:prstGeom prst="rect">
            <a:avLst/>
          </a:prstGeom>
        </p:spPr>
      </p:pic>
      <p:sp>
        <p:nvSpPr>
          <p:cNvPr id="34" name="Text 23"/>
          <p:cNvSpPr txBox="1"/>
          <p:nvPr/>
        </p:nvSpPr>
        <p:spPr>
          <a:xfrm>
            <a:off x="1181405" y="5905195"/>
            <a:ext cx="10401300" cy="191110"/>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Focus: FOUP &amp; reticle micro‑environments • Transport / storage / queue‑time • Always‑on, verifiable AMC control</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8191195" y="-2095805"/>
            <a:ext cx="6858000" cy="6858000"/>
          </a:xfrm>
          <a:prstGeom prst="ellipse">
            <a:avLst/>
          </a:prstGeom>
          <a:solidFill>
            <a:srgbClr val="007BFF">
              <a:alpha val="6000"/>
            </a:srgbClr>
          </a:solidFill>
          <a:ln w="12700">
            <a:solidFill>
              <a:srgbClr val="FFFFFF">
                <a:alpha val="0"/>
              </a:srgbClr>
            </a:solidFill>
            <a:prstDash val="solid"/>
          </a:ln>
        </p:spPr>
        <p:txBody>
          <a:bodyPr/>
          <a:lstStyle/>
          <a:p>
            <a:endParaRPr lang="en-US"/>
          </a:p>
        </p:txBody>
      </p:sp>
      <p:pic>
        <p:nvPicPr>
          <p:cNvPr id="5" name="Image 0" descr="preencoded.png"/>
          <p:cNvPicPr>
            <a:picLocks noChangeAspect="1"/>
          </p:cNvPicPr>
          <p:nvPr/>
        </p:nvPicPr>
        <p:blipFill>
          <a:blip r:embed="rId3"/>
          <a:srcRect l="-202" r="-202"/>
          <a:stretch/>
        </p:blipFill>
        <p:spPr>
          <a:xfrm>
            <a:off x="875995" y="2572207"/>
            <a:ext cx="10439705" cy="75895"/>
          </a:xfrm>
          <a:prstGeom prst="rect">
            <a:avLst/>
          </a:prstGeom>
        </p:spPr>
      </p:pic>
      <p:sp>
        <p:nvSpPr>
          <p:cNvPr id="6" name="Shape 3"/>
          <p:cNvSpPr/>
          <p:nvPr/>
        </p:nvSpPr>
        <p:spPr>
          <a:xfrm>
            <a:off x="609905" y="2762402"/>
            <a:ext cx="2686507" cy="2857500"/>
          </a:xfrm>
          <a:prstGeom prst="roundRect">
            <a:avLst>
              <a:gd name="adj" fmla="val 3380"/>
            </a:avLst>
          </a:prstGeom>
          <a:solidFill>
            <a:srgbClr val="F8F9FA"/>
          </a:solidFill>
          <a:ln w="12700">
            <a:solidFill>
              <a:srgbClr val="007BFF">
                <a:alpha val="16000"/>
              </a:srgbClr>
            </a:solidFill>
            <a:prstDash val="solid"/>
          </a:ln>
        </p:spPr>
        <p:txBody>
          <a:bodyPr/>
          <a:lstStyle/>
          <a:p>
            <a:endParaRPr lang="en-US"/>
          </a:p>
        </p:txBody>
      </p:sp>
      <p:pic>
        <p:nvPicPr>
          <p:cNvPr id="7" name="Image 1" descr="preencoded.png"/>
          <p:cNvPicPr>
            <a:picLocks noChangeAspect="1"/>
          </p:cNvPicPr>
          <p:nvPr/>
        </p:nvPicPr>
        <p:blipFill>
          <a:blip r:embed="rId4"/>
          <a:srcRect t="-198" b="-198"/>
          <a:stretch/>
        </p:blipFill>
        <p:spPr>
          <a:xfrm>
            <a:off x="609905" y="2762402"/>
            <a:ext cx="75895" cy="2838298"/>
          </a:xfrm>
          <a:prstGeom prst="rect">
            <a:avLst/>
          </a:prstGeom>
        </p:spPr>
      </p:pic>
      <p:sp>
        <p:nvSpPr>
          <p:cNvPr id="8" name="Shape 4"/>
          <p:cNvSpPr/>
          <p:nvPr/>
        </p:nvSpPr>
        <p:spPr>
          <a:xfrm>
            <a:off x="1867205" y="2457907"/>
            <a:ext cx="209398" cy="209398"/>
          </a:xfrm>
          <a:prstGeom prst="ellipse">
            <a:avLst/>
          </a:prstGeom>
          <a:solidFill>
            <a:srgbClr val="007BFF"/>
          </a:solidFill>
          <a:ln w="12700">
            <a:solidFill>
              <a:srgbClr val="FFFFFF">
                <a:alpha val="0"/>
              </a:srgbClr>
            </a:solidFill>
            <a:prstDash val="solid"/>
          </a:ln>
        </p:spPr>
        <p:txBody>
          <a:bodyPr/>
          <a:lstStyle/>
          <a:p>
            <a:endParaRPr lang="en-US"/>
          </a:p>
        </p:txBody>
      </p:sp>
      <p:sp>
        <p:nvSpPr>
          <p:cNvPr id="9" name="Shape 5"/>
          <p:cNvSpPr/>
          <p:nvPr/>
        </p:nvSpPr>
        <p:spPr>
          <a:xfrm>
            <a:off x="3429000" y="2762402"/>
            <a:ext cx="2686507" cy="2857500"/>
          </a:xfrm>
          <a:prstGeom prst="roundRect">
            <a:avLst>
              <a:gd name="adj" fmla="val 3380"/>
            </a:avLst>
          </a:prstGeom>
          <a:solidFill>
            <a:srgbClr val="FFFFFF"/>
          </a:solidFill>
          <a:ln w="12700">
            <a:solidFill>
              <a:srgbClr val="007BFF">
                <a:alpha val="22000"/>
              </a:srgbClr>
            </a:solidFill>
            <a:prstDash val="solid"/>
          </a:ln>
        </p:spPr>
        <p:txBody>
          <a:bodyPr/>
          <a:lstStyle/>
          <a:p>
            <a:endParaRPr lang="en-US"/>
          </a:p>
        </p:txBody>
      </p:sp>
      <p:pic>
        <p:nvPicPr>
          <p:cNvPr id="10" name="Image 2" descr="preencoded.png"/>
          <p:cNvPicPr>
            <a:picLocks noChangeAspect="1"/>
          </p:cNvPicPr>
          <p:nvPr/>
        </p:nvPicPr>
        <p:blipFill>
          <a:blip r:embed="rId4"/>
          <a:srcRect t="-198" b="-198"/>
          <a:stretch/>
        </p:blipFill>
        <p:spPr>
          <a:xfrm>
            <a:off x="3429000" y="2762402"/>
            <a:ext cx="75895" cy="2838298"/>
          </a:xfrm>
          <a:prstGeom prst="rect">
            <a:avLst/>
          </a:prstGeom>
        </p:spPr>
      </p:pic>
      <p:sp>
        <p:nvSpPr>
          <p:cNvPr id="11" name="Shape 6"/>
          <p:cNvSpPr/>
          <p:nvPr/>
        </p:nvSpPr>
        <p:spPr>
          <a:xfrm>
            <a:off x="4686300" y="2457907"/>
            <a:ext cx="209398" cy="209398"/>
          </a:xfrm>
          <a:prstGeom prst="ellipse">
            <a:avLst/>
          </a:prstGeom>
          <a:solidFill>
            <a:srgbClr val="007BFF"/>
          </a:solidFill>
          <a:ln w="12700">
            <a:solidFill>
              <a:srgbClr val="FFFFFF">
                <a:alpha val="0"/>
              </a:srgbClr>
            </a:solidFill>
            <a:prstDash val="solid"/>
          </a:ln>
        </p:spPr>
        <p:txBody>
          <a:bodyPr/>
          <a:lstStyle/>
          <a:p>
            <a:endParaRPr lang="en-US"/>
          </a:p>
        </p:txBody>
      </p:sp>
      <p:sp>
        <p:nvSpPr>
          <p:cNvPr id="12" name="Shape 7"/>
          <p:cNvSpPr/>
          <p:nvPr/>
        </p:nvSpPr>
        <p:spPr>
          <a:xfrm>
            <a:off x="6248095" y="2762402"/>
            <a:ext cx="2686507" cy="2857500"/>
          </a:xfrm>
          <a:prstGeom prst="roundRect">
            <a:avLst>
              <a:gd name="adj" fmla="val 3380"/>
            </a:avLst>
          </a:prstGeom>
          <a:solidFill>
            <a:srgbClr val="F8F9FA"/>
          </a:solidFill>
          <a:ln w="12700">
            <a:solidFill>
              <a:srgbClr val="007BFF">
                <a:alpha val="16000"/>
              </a:srgbClr>
            </a:solidFill>
            <a:prstDash val="solid"/>
          </a:ln>
        </p:spPr>
        <p:txBody>
          <a:bodyPr/>
          <a:lstStyle/>
          <a:p>
            <a:endParaRPr lang="en-US"/>
          </a:p>
        </p:txBody>
      </p:sp>
      <p:pic>
        <p:nvPicPr>
          <p:cNvPr id="13" name="Image 3" descr="preencoded.png"/>
          <p:cNvPicPr>
            <a:picLocks noChangeAspect="1"/>
          </p:cNvPicPr>
          <p:nvPr/>
        </p:nvPicPr>
        <p:blipFill>
          <a:blip r:embed="rId4"/>
          <a:srcRect t="-198" b="-198"/>
          <a:stretch/>
        </p:blipFill>
        <p:spPr>
          <a:xfrm>
            <a:off x="6248095" y="2762402"/>
            <a:ext cx="75895" cy="2838298"/>
          </a:xfrm>
          <a:prstGeom prst="rect">
            <a:avLst/>
          </a:prstGeom>
        </p:spPr>
      </p:pic>
      <p:sp>
        <p:nvSpPr>
          <p:cNvPr id="14" name="Shape 8"/>
          <p:cNvSpPr/>
          <p:nvPr/>
        </p:nvSpPr>
        <p:spPr>
          <a:xfrm>
            <a:off x="7505395" y="2457907"/>
            <a:ext cx="209398" cy="209398"/>
          </a:xfrm>
          <a:prstGeom prst="ellipse">
            <a:avLst/>
          </a:prstGeom>
          <a:solidFill>
            <a:srgbClr val="007BFF"/>
          </a:solidFill>
          <a:ln w="12700">
            <a:solidFill>
              <a:srgbClr val="FFFFFF">
                <a:alpha val="0"/>
              </a:srgbClr>
            </a:solidFill>
            <a:prstDash val="solid"/>
          </a:ln>
        </p:spPr>
        <p:txBody>
          <a:bodyPr/>
          <a:lstStyle/>
          <a:p>
            <a:endParaRPr lang="en-US"/>
          </a:p>
        </p:txBody>
      </p:sp>
      <p:sp>
        <p:nvSpPr>
          <p:cNvPr id="15" name="Shape 9"/>
          <p:cNvSpPr/>
          <p:nvPr/>
        </p:nvSpPr>
        <p:spPr>
          <a:xfrm>
            <a:off x="8991295" y="2762402"/>
            <a:ext cx="2609698" cy="2857500"/>
          </a:xfrm>
          <a:prstGeom prst="roundRect">
            <a:avLst>
              <a:gd name="adj" fmla="val 3581"/>
            </a:avLst>
          </a:prstGeom>
          <a:solidFill>
            <a:srgbClr val="FFFFFF"/>
          </a:solidFill>
          <a:ln w="12700">
            <a:solidFill>
              <a:srgbClr val="007BFF">
                <a:alpha val="22000"/>
              </a:srgbClr>
            </a:solidFill>
            <a:prstDash val="solid"/>
          </a:ln>
        </p:spPr>
        <p:txBody>
          <a:bodyPr/>
          <a:lstStyle/>
          <a:p>
            <a:endParaRPr lang="en-US"/>
          </a:p>
        </p:txBody>
      </p:sp>
      <p:pic>
        <p:nvPicPr>
          <p:cNvPr id="16" name="Image 4" descr="preencoded.png"/>
          <p:cNvPicPr>
            <a:picLocks noChangeAspect="1"/>
          </p:cNvPicPr>
          <p:nvPr/>
        </p:nvPicPr>
        <p:blipFill>
          <a:blip r:embed="rId4"/>
          <a:srcRect t="-198" b="-198"/>
          <a:stretch/>
        </p:blipFill>
        <p:spPr>
          <a:xfrm>
            <a:off x="8991295" y="2762402"/>
            <a:ext cx="75895" cy="2838298"/>
          </a:xfrm>
          <a:prstGeom prst="rect">
            <a:avLst/>
          </a:prstGeom>
        </p:spPr>
      </p:pic>
      <p:sp>
        <p:nvSpPr>
          <p:cNvPr id="17" name="Shape 10"/>
          <p:cNvSpPr/>
          <p:nvPr/>
        </p:nvSpPr>
        <p:spPr>
          <a:xfrm>
            <a:off x="10211105" y="2457907"/>
            <a:ext cx="209398" cy="209398"/>
          </a:xfrm>
          <a:prstGeom prst="ellipse">
            <a:avLst/>
          </a:prstGeom>
          <a:solidFill>
            <a:srgbClr val="007BFF"/>
          </a:solidFill>
          <a:ln w="12700">
            <a:solidFill>
              <a:srgbClr val="FFFFFF">
                <a:alpha val="0"/>
              </a:srgbClr>
            </a:solidFill>
            <a:prstDash val="solid"/>
          </a:ln>
        </p:spPr>
        <p:txBody>
          <a:bodyPr/>
          <a:lstStyle/>
          <a:p>
            <a:endParaRPr lang="en-US"/>
          </a:p>
        </p:txBody>
      </p:sp>
      <p:sp>
        <p:nvSpPr>
          <p:cNvPr id="18" name="Shape 11"/>
          <p:cNvSpPr/>
          <p:nvPr/>
        </p:nvSpPr>
        <p:spPr>
          <a:xfrm>
            <a:off x="609905" y="5829300"/>
            <a:ext cx="10972800" cy="685800"/>
          </a:xfrm>
          <a:prstGeom prst="roundRect">
            <a:avLst>
              <a:gd name="adj" fmla="val 51852"/>
            </a:avLst>
          </a:prstGeom>
          <a:solidFill>
            <a:srgbClr val="007BFF"/>
          </a:solidFill>
          <a:ln w="12700">
            <a:solidFill>
              <a:srgbClr val="FFFFFF">
                <a:alpha val="0"/>
              </a:srgbClr>
            </a:solidFill>
            <a:prstDash val="solid"/>
          </a:ln>
        </p:spPr>
        <p:txBody>
          <a:bodyPr/>
          <a:lstStyle/>
          <a:p>
            <a:endParaRPr lang="en-US"/>
          </a:p>
        </p:txBody>
      </p:sp>
      <p:pic>
        <p:nvPicPr>
          <p:cNvPr id="19" name="Image 5" descr="preencoded.png"/>
          <p:cNvPicPr>
            <a:picLocks noChangeAspect="1"/>
          </p:cNvPicPr>
          <p:nvPr/>
        </p:nvPicPr>
        <p:blipFill>
          <a:blip r:embed="rId5"/>
          <a:srcRect t="-45" b="-45"/>
          <a:stretch/>
        </p:blipFill>
        <p:spPr>
          <a:xfrm>
            <a:off x="609905" y="523951"/>
            <a:ext cx="256946" cy="228600"/>
          </a:xfrm>
          <a:prstGeom prst="rect">
            <a:avLst/>
          </a:prstGeom>
        </p:spPr>
      </p:pic>
      <p:sp>
        <p:nvSpPr>
          <p:cNvPr id="20" name="Text 12"/>
          <p:cNvSpPr txBox="1"/>
          <p:nvPr/>
        </p:nvSpPr>
        <p:spPr>
          <a:xfrm>
            <a:off x="933602" y="476402"/>
            <a:ext cx="5067605" cy="381305"/>
          </a:xfrm>
          <a:prstGeom prst="rect">
            <a:avLst/>
          </a:prstGeom>
          <a:noFill/>
          <a:ln/>
        </p:spPr>
        <p:txBody>
          <a:bodyPr wrap="square" lIns="0" tIns="0" rIns="0" bIns="0" rtlCol="0" anchor="ctr"/>
          <a:lstStyle/>
          <a:p>
            <a:pPr marL="0" indent="0" algn="l">
              <a:buNone/>
            </a:pPr>
            <a:r>
              <a:rPr lang="en-US" sz="1300" b="1" kern="0" spc="15" dirty="0">
                <a:solidFill>
                  <a:srgbClr val="333333"/>
                </a:solidFill>
                <a:latin typeface="Inter" pitchFamily="34" charset="0"/>
                <a:ea typeface="Inter" pitchFamily="34" charset="-122"/>
                <a:cs typeface="Inter" pitchFamily="34" charset="-120"/>
              </a:rPr>
              <a:t>TOFWERK + Ambient IoT</a:t>
            </a:r>
            <a:endParaRPr lang="en-US" sz="1300" dirty="0"/>
          </a:p>
        </p:txBody>
      </p:sp>
      <p:sp>
        <p:nvSpPr>
          <p:cNvPr id="21" name="Text 13"/>
          <p:cNvSpPr txBox="1"/>
          <p:nvPr/>
        </p:nvSpPr>
        <p:spPr>
          <a:xfrm>
            <a:off x="609905" y="1181405"/>
            <a:ext cx="11163910" cy="609905"/>
          </a:xfrm>
          <a:prstGeom prst="rect">
            <a:avLst/>
          </a:prstGeom>
          <a:noFill/>
          <a:ln/>
        </p:spPr>
        <p:txBody>
          <a:bodyPr wrap="square" lIns="0" tIns="0" rIns="0" bIns="0" rtlCol="0" anchor="ctr"/>
          <a:lstStyle/>
          <a:p>
            <a:pPr marL="0" indent="0" algn="l">
              <a:buNone/>
            </a:pPr>
            <a:r>
              <a:rPr lang="en-US" sz="4000" b="1" kern="0" spc="22" dirty="0">
                <a:solidFill>
                  <a:srgbClr val="333333"/>
                </a:solidFill>
                <a:latin typeface="Inter" pitchFamily="34" charset="0"/>
                <a:ea typeface="Inter" pitchFamily="34" charset="-122"/>
                <a:cs typeface="Inter" pitchFamily="34" charset="-120"/>
              </a:rPr>
              <a:t> Layered </a:t>
            </a:r>
            <a:r>
              <a:rPr lang="en-US" sz="4000" b="1" kern="0" spc="22" dirty="0">
                <a:solidFill>
                  <a:srgbClr val="007BFF"/>
                </a:solidFill>
                <a:latin typeface="Inter" pitchFamily="34" charset="0"/>
                <a:ea typeface="Inter" pitchFamily="34" charset="-122"/>
                <a:cs typeface="Inter" pitchFamily="34" charset="-120"/>
              </a:rPr>
              <a:t>Integration</a:t>
            </a:r>
            <a:r>
              <a:rPr lang="en-US" sz="4000" b="1" kern="0" spc="22" dirty="0">
                <a:solidFill>
                  <a:srgbClr val="333333"/>
                </a:solidFill>
                <a:latin typeface="Inter" pitchFamily="34" charset="0"/>
                <a:ea typeface="Inter" pitchFamily="34" charset="-122"/>
                <a:cs typeface="Inter" pitchFamily="34" charset="-120"/>
              </a:rPr>
              <a:t> Workflow </a:t>
            </a:r>
            <a:endParaRPr lang="en-US" sz="4000" dirty="0"/>
          </a:p>
        </p:txBody>
      </p:sp>
      <p:sp>
        <p:nvSpPr>
          <p:cNvPr id="22" name="Text 14"/>
          <p:cNvSpPr txBox="1"/>
          <p:nvPr/>
        </p:nvSpPr>
        <p:spPr>
          <a:xfrm>
            <a:off x="609905" y="1962302"/>
            <a:ext cx="11087100" cy="267005"/>
          </a:xfrm>
          <a:prstGeom prst="rect">
            <a:avLst/>
          </a:prstGeom>
          <a:noFill/>
          <a:ln/>
        </p:spPr>
        <p:txBody>
          <a:bodyPr wrap="square" lIns="0" tIns="0" rIns="0" bIns="0" rtlCol="0" anchor="ctr"/>
          <a:lstStyle/>
          <a:p>
            <a:pPr marL="0" indent="0" algn="l">
              <a:buNone/>
            </a:pPr>
            <a:r>
              <a:rPr lang="en-US" sz="1300" b="1" dirty="0">
                <a:solidFill>
                  <a:srgbClr val="333333"/>
                </a:solidFill>
                <a:latin typeface="Inter" pitchFamily="34" charset="0"/>
                <a:ea typeface="Inter" pitchFamily="34" charset="-122"/>
                <a:cs typeface="Inter" pitchFamily="34" charset="-120"/>
              </a:rPr>
              <a:t>Four layers that connect identification to embedded action</a:t>
            </a:r>
            <a:endParaRPr lang="en-US" sz="1300" dirty="0"/>
          </a:p>
        </p:txBody>
      </p:sp>
      <p:sp>
        <p:nvSpPr>
          <p:cNvPr id="23" name="Text 15"/>
          <p:cNvSpPr txBox="1"/>
          <p:nvPr/>
        </p:nvSpPr>
        <p:spPr>
          <a:xfrm>
            <a:off x="800100" y="2971800"/>
            <a:ext cx="2377440" cy="267005"/>
          </a:xfrm>
          <a:prstGeom prst="rect">
            <a:avLst/>
          </a:prstGeom>
          <a:noFill/>
          <a:ln/>
        </p:spPr>
        <p:txBody>
          <a:bodyPr wrap="square" lIns="0" tIns="0" rIns="0" bIns="0" rtlCol="0" anchor="ctr"/>
          <a:lstStyle/>
          <a:p>
            <a:pPr marL="0" indent="0" algn="l">
              <a:buNone/>
            </a:pPr>
            <a:r>
              <a:rPr lang="en-US" sz="1000" b="1" kern="0" spc="90" dirty="0">
                <a:solidFill>
                  <a:srgbClr val="007BFF"/>
                </a:solidFill>
                <a:latin typeface="Inter" pitchFamily="34" charset="0"/>
                <a:ea typeface="Inter" pitchFamily="34" charset="-122"/>
                <a:cs typeface="Inter" pitchFamily="34" charset="-120"/>
              </a:rPr>
              <a:t>LAYER 1</a:t>
            </a:r>
            <a:endParaRPr lang="en-US" sz="1000" dirty="0"/>
          </a:p>
        </p:txBody>
      </p:sp>
      <p:pic>
        <p:nvPicPr>
          <p:cNvPr id="24" name="Image 6" descr="preencoded.png"/>
          <p:cNvPicPr>
            <a:picLocks noChangeAspect="1"/>
          </p:cNvPicPr>
          <p:nvPr/>
        </p:nvPicPr>
        <p:blipFill>
          <a:blip r:embed="rId6"/>
          <a:srcRect/>
          <a:stretch/>
        </p:blipFill>
        <p:spPr>
          <a:xfrm>
            <a:off x="800100" y="3302813"/>
            <a:ext cx="209398" cy="209398"/>
          </a:xfrm>
          <a:prstGeom prst="rect">
            <a:avLst/>
          </a:prstGeom>
        </p:spPr>
      </p:pic>
      <p:sp>
        <p:nvSpPr>
          <p:cNvPr id="25" name="Text 16"/>
          <p:cNvSpPr txBox="1"/>
          <p:nvPr/>
        </p:nvSpPr>
        <p:spPr>
          <a:xfrm>
            <a:off x="1104595" y="3258007"/>
            <a:ext cx="2061058" cy="305410"/>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Discovery</a:t>
            </a:r>
            <a:endParaRPr lang="en-US" sz="1600" dirty="0"/>
          </a:p>
        </p:txBody>
      </p:sp>
      <p:sp>
        <p:nvSpPr>
          <p:cNvPr id="26" name="Text 17"/>
          <p:cNvSpPr txBox="1"/>
          <p:nvPr/>
        </p:nvSpPr>
        <p:spPr>
          <a:xfrm>
            <a:off x="800100" y="3638398"/>
            <a:ext cx="2438705" cy="600761"/>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Vocus maps AMC species, sources, and excursion patterns across bays, tools, FOUPs, and materials.</a:t>
            </a:r>
            <a:endParaRPr lang="en-US" sz="1000" dirty="0"/>
          </a:p>
        </p:txBody>
      </p:sp>
      <p:sp>
        <p:nvSpPr>
          <p:cNvPr id="27" name="Text 18"/>
          <p:cNvSpPr txBox="1"/>
          <p:nvPr/>
        </p:nvSpPr>
        <p:spPr>
          <a:xfrm>
            <a:off x="800100" y="4334256"/>
            <a:ext cx="2438705" cy="362102"/>
          </a:xfrm>
          <a:prstGeom prst="rect">
            <a:avLst/>
          </a:prstGeom>
          <a:noFill/>
          <a:ln/>
        </p:spPr>
        <p:txBody>
          <a:bodyPr wrap="square" lIns="0" tIns="0" rIns="0" bIns="0" rtlCol="0" anchor="ctr"/>
          <a:lstStyle/>
          <a:p>
            <a:pPr marL="0" indent="0" algn="l">
              <a:buNone/>
            </a:pPr>
            <a:r>
              <a:rPr lang="en-US" sz="900" dirty="0">
                <a:solidFill>
                  <a:srgbClr val="333333"/>
                </a:solidFill>
                <a:latin typeface="Inter" pitchFamily="34" charset="0"/>
                <a:ea typeface="Inter" pitchFamily="34" charset="-122"/>
                <a:cs typeface="Inter" pitchFamily="34" charset="-120"/>
              </a:rPr>
              <a:t>Output: compound fingerprints and event context.</a:t>
            </a:r>
            <a:endParaRPr lang="en-US" sz="900" dirty="0"/>
          </a:p>
        </p:txBody>
      </p:sp>
      <p:sp>
        <p:nvSpPr>
          <p:cNvPr id="28" name="Text 19"/>
          <p:cNvSpPr txBox="1"/>
          <p:nvPr/>
        </p:nvSpPr>
        <p:spPr>
          <a:xfrm>
            <a:off x="3619195" y="2971800"/>
            <a:ext cx="2377440" cy="267005"/>
          </a:xfrm>
          <a:prstGeom prst="rect">
            <a:avLst/>
          </a:prstGeom>
          <a:noFill/>
          <a:ln/>
        </p:spPr>
        <p:txBody>
          <a:bodyPr wrap="square" lIns="0" tIns="0" rIns="0" bIns="0" rtlCol="0" anchor="ctr"/>
          <a:lstStyle/>
          <a:p>
            <a:pPr marL="0" indent="0" algn="l">
              <a:buNone/>
            </a:pPr>
            <a:r>
              <a:rPr lang="en-US" sz="1000" b="1" kern="0" spc="90" dirty="0">
                <a:solidFill>
                  <a:srgbClr val="007BFF"/>
                </a:solidFill>
                <a:latin typeface="Inter" pitchFamily="34" charset="0"/>
                <a:ea typeface="Inter" pitchFamily="34" charset="-122"/>
                <a:cs typeface="Inter" pitchFamily="34" charset="-120"/>
              </a:rPr>
              <a:t>LAYER 2</a:t>
            </a:r>
            <a:endParaRPr lang="en-US" sz="1000" dirty="0"/>
          </a:p>
        </p:txBody>
      </p:sp>
      <p:pic>
        <p:nvPicPr>
          <p:cNvPr id="29" name="Image 7" descr="preencoded.png"/>
          <p:cNvPicPr>
            <a:picLocks noChangeAspect="1"/>
          </p:cNvPicPr>
          <p:nvPr/>
        </p:nvPicPr>
        <p:blipFill>
          <a:blip r:embed="rId7"/>
          <a:srcRect l="-461" r="-461"/>
          <a:stretch/>
        </p:blipFill>
        <p:spPr>
          <a:xfrm>
            <a:off x="3619195" y="3302813"/>
            <a:ext cx="237744" cy="209398"/>
          </a:xfrm>
          <a:prstGeom prst="rect">
            <a:avLst/>
          </a:prstGeom>
        </p:spPr>
      </p:pic>
      <p:sp>
        <p:nvSpPr>
          <p:cNvPr id="30" name="Text 20"/>
          <p:cNvSpPr txBox="1"/>
          <p:nvPr/>
        </p:nvSpPr>
        <p:spPr>
          <a:xfrm>
            <a:off x="3924605" y="3258007"/>
            <a:ext cx="2179930" cy="247802"/>
          </a:xfrm>
          <a:prstGeom prst="rect">
            <a:avLst/>
          </a:prstGeom>
          <a:noFill/>
          <a:ln/>
        </p:spPr>
        <p:txBody>
          <a:bodyPr wrap="square" lIns="0" tIns="0" rIns="0" bIns="0" rtlCol="0" anchor="ctr"/>
          <a:lstStyle/>
          <a:p>
            <a:pPr marL="0" indent="0" algn="l">
              <a:buNone/>
            </a:pPr>
            <a:r>
              <a:rPr lang="en-US" sz="1500" b="1" dirty="0">
                <a:solidFill>
                  <a:srgbClr val="333333"/>
                </a:solidFill>
                <a:latin typeface="Inter" pitchFamily="34" charset="0"/>
                <a:ea typeface="Inter" pitchFamily="34" charset="-122"/>
                <a:cs typeface="Inter" pitchFamily="34" charset="-120"/>
              </a:rPr>
              <a:t>Model Translation</a:t>
            </a:r>
            <a:endParaRPr lang="en-US" sz="1500" dirty="0"/>
          </a:p>
        </p:txBody>
      </p:sp>
      <p:sp>
        <p:nvSpPr>
          <p:cNvPr id="31" name="Text 21"/>
          <p:cNvSpPr txBox="1"/>
          <p:nvPr/>
        </p:nvSpPr>
        <p:spPr>
          <a:xfrm>
            <a:off x="3924605" y="3524098"/>
            <a:ext cx="2179930" cy="171907"/>
          </a:xfrm>
          <a:prstGeom prst="rect">
            <a:avLst/>
          </a:prstGeom>
          <a:noFill/>
          <a:ln/>
        </p:spPr>
        <p:txBody>
          <a:bodyPr wrap="square" lIns="0" tIns="0" rIns="0" bIns="0" rtlCol="0" anchor="ctr"/>
          <a:lstStyle/>
          <a:p>
            <a:pPr marL="0" indent="0" algn="l">
              <a:buNone/>
            </a:pPr>
            <a:r>
              <a:rPr lang="en-US" sz="900" b="1" dirty="0">
                <a:solidFill>
                  <a:srgbClr val="007BFF"/>
                </a:solidFill>
                <a:latin typeface="Inter" pitchFamily="34" charset="0"/>
                <a:ea typeface="Inter" pitchFamily="34" charset="-122"/>
                <a:cs typeface="Inter" pitchFamily="34" charset="-120"/>
              </a:rPr>
              <a:t>(chemistry → action)</a:t>
            </a:r>
            <a:endParaRPr lang="en-US" sz="900" dirty="0"/>
          </a:p>
        </p:txBody>
      </p:sp>
      <p:sp>
        <p:nvSpPr>
          <p:cNvPr id="32" name="Text 22"/>
          <p:cNvSpPr txBox="1"/>
          <p:nvPr/>
        </p:nvSpPr>
        <p:spPr>
          <a:xfrm>
            <a:off x="3619195" y="3829507"/>
            <a:ext cx="2438705" cy="800100"/>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Select priority contaminant families per use case. Define thresholds, sensing chemistries, and decision rules.</a:t>
            </a:r>
            <a:endParaRPr lang="en-US" sz="1000" dirty="0"/>
          </a:p>
        </p:txBody>
      </p:sp>
      <p:sp>
        <p:nvSpPr>
          <p:cNvPr id="33" name="Text 23"/>
          <p:cNvSpPr txBox="1"/>
          <p:nvPr/>
        </p:nvSpPr>
        <p:spPr>
          <a:xfrm>
            <a:off x="3619195" y="4724705"/>
            <a:ext cx="2438705" cy="362102"/>
          </a:xfrm>
          <a:prstGeom prst="rect">
            <a:avLst/>
          </a:prstGeom>
          <a:noFill/>
          <a:ln/>
        </p:spPr>
        <p:txBody>
          <a:bodyPr wrap="square" lIns="0" tIns="0" rIns="0" bIns="0" rtlCol="0" anchor="ctr"/>
          <a:lstStyle/>
          <a:p>
            <a:pPr marL="0" indent="0" algn="l">
              <a:buNone/>
            </a:pPr>
            <a:r>
              <a:rPr lang="en-US" sz="900" dirty="0">
                <a:solidFill>
                  <a:srgbClr val="333333"/>
                </a:solidFill>
                <a:latin typeface="Inter" pitchFamily="34" charset="0"/>
                <a:ea typeface="Inter" pitchFamily="34" charset="-122"/>
                <a:cs typeface="Inter" pitchFamily="34" charset="-120"/>
              </a:rPr>
              <a:t>Output: target set, thresholds, sensing chemistry plan.</a:t>
            </a:r>
            <a:endParaRPr lang="en-US" sz="900" dirty="0"/>
          </a:p>
        </p:txBody>
      </p:sp>
      <p:sp>
        <p:nvSpPr>
          <p:cNvPr id="34" name="Text 24"/>
          <p:cNvSpPr txBox="1"/>
          <p:nvPr/>
        </p:nvSpPr>
        <p:spPr>
          <a:xfrm>
            <a:off x="6439205" y="2971800"/>
            <a:ext cx="2377440" cy="267005"/>
          </a:xfrm>
          <a:prstGeom prst="rect">
            <a:avLst/>
          </a:prstGeom>
          <a:noFill/>
          <a:ln/>
        </p:spPr>
        <p:txBody>
          <a:bodyPr wrap="square" lIns="0" tIns="0" rIns="0" bIns="0" rtlCol="0" anchor="ctr"/>
          <a:lstStyle/>
          <a:p>
            <a:pPr marL="0" indent="0" algn="l">
              <a:buNone/>
            </a:pPr>
            <a:r>
              <a:rPr lang="en-US" sz="1000" b="1" kern="0" spc="90" dirty="0">
                <a:solidFill>
                  <a:srgbClr val="007BFF"/>
                </a:solidFill>
                <a:latin typeface="Inter" pitchFamily="34" charset="0"/>
                <a:ea typeface="Inter" pitchFamily="34" charset="-122"/>
                <a:cs typeface="Inter" pitchFamily="34" charset="-120"/>
              </a:rPr>
              <a:t>LAYER 3</a:t>
            </a:r>
            <a:endParaRPr lang="en-US" sz="1000" dirty="0"/>
          </a:p>
        </p:txBody>
      </p:sp>
      <p:pic>
        <p:nvPicPr>
          <p:cNvPr id="35" name="Image 8" descr="preencoded.png"/>
          <p:cNvPicPr>
            <a:picLocks noChangeAspect="1"/>
          </p:cNvPicPr>
          <p:nvPr/>
        </p:nvPicPr>
        <p:blipFill>
          <a:blip r:embed="rId8"/>
          <a:srcRect/>
          <a:stretch/>
        </p:blipFill>
        <p:spPr>
          <a:xfrm>
            <a:off x="6439205" y="3302813"/>
            <a:ext cx="209398" cy="209398"/>
          </a:xfrm>
          <a:prstGeom prst="rect">
            <a:avLst/>
          </a:prstGeom>
        </p:spPr>
      </p:pic>
      <p:sp>
        <p:nvSpPr>
          <p:cNvPr id="36" name="Text 25"/>
          <p:cNvSpPr txBox="1"/>
          <p:nvPr/>
        </p:nvSpPr>
        <p:spPr>
          <a:xfrm>
            <a:off x="6743700" y="3258007"/>
            <a:ext cx="2158898" cy="305410"/>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Embedded control</a:t>
            </a:r>
            <a:endParaRPr lang="en-US" sz="1600" dirty="0"/>
          </a:p>
        </p:txBody>
      </p:sp>
      <p:sp>
        <p:nvSpPr>
          <p:cNvPr id="37" name="Text 26"/>
          <p:cNvSpPr txBox="1"/>
          <p:nvPr/>
        </p:nvSpPr>
        <p:spPr>
          <a:xfrm>
            <a:off x="6439205" y="3638398"/>
            <a:ext cx="2438705" cy="800100"/>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Configure MMCC inside FOUP and reticle environments with tuned sensing chemistries, thresholds, and selective remediation.</a:t>
            </a:r>
            <a:endParaRPr lang="en-US" sz="1000" dirty="0"/>
          </a:p>
        </p:txBody>
      </p:sp>
      <p:sp>
        <p:nvSpPr>
          <p:cNvPr id="38" name="Text 27"/>
          <p:cNvSpPr txBox="1"/>
          <p:nvPr/>
        </p:nvSpPr>
        <p:spPr>
          <a:xfrm>
            <a:off x="6439205" y="4533595"/>
            <a:ext cx="2438705" cy="362102"/>
          </a:xfrm>
          <a:prstGeom prst="rect">
            <a:avLst/>
          </a:prstGeom>
          <a:noFill/>
          <a:ln/>
        </p:spPr>
        <p:txBody>
          <a:bodyPr wrap="square" lIns="0" tIns="0" rIns="0" bIns="0" rtlCol="0" anchor="ctr"/>
          <a:lstStyle/>
          <a:p>
            <a:pPr marL="0" indent="0" algn="l">
              <a:buNone/>
            </a:pPr>
            <a:r>
              <a:rPr lang="en-US" sz="900" dirty="0">
                <a:solidFill>
                  <a:srgbClr val="333333"/>
                </a:solidFill>
                <a:latin typeface="Inter" pitchFamily="34" charset="0"/>
                <a:ea typeface="Inter" pitchFamily="34" charset="-122"/>
                <a:cs typeface="Inter" pitchFamily="34" charset="-120"/>
              </a:rPr>
              <a:t>Output: always‑on sensing + selective remediation.</a:t>
            </a:r>
            <a:endParaRPr lang="en-US" sz="900" dirty="0"/>
          </a:p>
        </p:txBody>
      </p:sp>
      <p:sp>
        <p:nvSpPr>
          <p:cNvPr id="39" name="Text 28"/>
          <p:cNvSpPr txBox="1"/>
          <p:nvPr/>
        </p:nvSpPr>
        <p:spPr>
          <a:xfrm>
            <a:off x="9182405" y="2971800"/>
            <a:ext cx="2298802" cy="267005"/>
          </a:xfrm>
          <a:prstGeom prst="rect">
            <a:avLst/>
          </a:prstGeom>
          <a:noFill/>
          <a:ln/>
        </p:spPr>
        <p:txBody>
          <a:bodyPr wrap="square" lIns="0" tIns="0" rIns="0" bIns="0" rtlCol="0" anchor="ctr"/>
          <a:lstStyle/>
          <a:p>
            <a:pPr marL="0" indent="0" algn="l">
              <a:buNone/>
            </a:pPr>
            <a:r>
              <a:rPr lang="en-US" sz="1000" b="1" kern="0" spc="90" dirty="0">
                <a:solidFill>
                  <a:srgbClr val="007BFF"/>
                </a:solidFill>
                <a:latin typeface="Inter" pitchFamily="34" charset="0"/>
                <a:ea typeface="Inter" pitchFamily="34" charset="-122"/>
                <a:cs typeface="Inter" pitchFamily="34" charset="-120"/>
              </a:rPr>
              <a:t>LAYER 4</a:t>
            </a:r>
            <a:endParaRPr lang="en-US" sz="1000" dirty="0"/>
          </a:p>
        </p:txBody>
      </p:sp>
      <p:pic>
        <p:nvPicPr>
          <p:cNvPr id="40" name="Image 9" descr="preencoded.png"/>
          <p:cNvPicPr>
            <a:picLocks noChangeAspect="1"/>
          </p:cNvPicPr>
          <p:nvPr/>
        </p:nvPicPr>
        <p:blipFill>
          <a:blip r:embed="rId9"/>
          <a:srcRect/>
          <a:stretch/>
        </p:blipFill>
        <p:spPr>
          <a:xfrm>
            <a:off x="9182405" y="3302813"/>
            <a:ext cx="209398" cy="209398"/>
          </a:xfrm>
          <a:prstGeom prst="rect">
            <a:avLst/>
          </a:prstGeom>
        </p:spPr>
      </p:pic>
      <p:sp>
        <p:nvSpPr>
          <p:cNvPr id="41" name="Text 29"/>
          <p:cNvSpPr txBox="1"/>
          <p:nvPr/>
        </p:nvSpPr>
        <p:spPr>
          <a:xfrm>
            <a:off x="9486900" y="3258007"/>
            <a:ext cx="1981505" cy="305410"/>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Feedback</a:t>
            </a:r>
            <a:endParaRPr lang="en-US" sz="1600" dirty="0"/>
          </a:p>
        </p:txBody>
      </p:sp>
      <p:sp>
        <p:nvSpPr>
          <p:cNvPr id="42" name="Text 30"/>
          <p:cNvSpPr txBox="1"/>
          <p:nvPr/>
        </p:nvSpPr>
        <p:spPr>
          <a:xfrm>
            <a:off x="9182405" y="3638398"/>
            <a:ext cx="2324405" cy="1000354"/>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Check MMCC telemetry and remediation outcomes against Vocus campaigns to refine models, media, and fab decision rules.</a:t>
            </a:r>
            <a:endParaRPr lang="en-US" sz="1000" dirty="0"/>
          </a:p>
        </p:txBody>
      </p:sp>
      <p:sp>
        <p:nvSpPr>
          <p:cNvPr id="43" name="Text 31"/>
          <p:cNvSpPr txBox="1"/>
          <p:nvPr/>
        </p:nvSpPr>
        <p:spPr>
          <a:xfrm>
            <a:off x="9182405" y="4733849"/>
            <a:ext cx="2324405" cy="362102"/>
          </a:xfrm>
          <a:prstGeom prst="rect">
            <a:avLst/>
          </a:prstGeom>
          <a:noFill/>
          <a:ln/>
        </p:spPr>
        <p:txBody>
          <a:bodyPr wrap="square" lIns="0" tIns="0" rIns="0" bIns="0" rtlCol="0" anchor="ctr"/>
          <a:lstStyle/>
          <a:p>
            <a:pPr marL="0" indent="0" algn="l">
              <a:buNone/>
            </a:pPr>
            <a:r>
              <a:rPr lang="en-US" sz="900" dirty="0">
                <a:solidFill>
                  <a:srgbClr val="333333"/>
                </a:solidFill>
                <a:latin typeface="Inter" pitchFamily="34" charset="0"/>
                <a:ea typeface="Inter" pitchFamily="34" charset="-122"/>
                <a:cs typeface="Inter" pitchFamily="34" charset="-120"/>
              </a:rPr>
              <a:t>Output: continuous improvement and new‑species capture.</a:t>
            </a:r>
            <a:endParaRPr lang="en-US" sz="900" dirty="0"/>
          </a:p>
        </p:txBody>
      </p:sp>
      <p:pic>
        <p:nvPicPr>
          <p:cNvPr id="44" name="Image 10" descr="preencoded.png"/>
          <p:cNvPicPr>
            <a:picLocks noChangeAspect="1"/>
          </p:cNvPicPr>
          <p:nvPr/>
        </p:nvPicPr>
        <p:blipFill>
          <a:blip r:embed="rId10"/>
          <a:srcRect t="-600" b="-600"/>
          <a:stretch/>
        </p:blipFill>
        <p:spPr>
          <a:xfrm>
            <a:off x="875995" y="6046013"/>
            <a:ext cx="181051" cy="209398"/>
          </a:xfrm>
          <a:prstGeom prst="rect">
            <a:avLst/>
          </a:prstGeom>
        </p:spPr>
      </p:pic>
      <p:sp>
        <p:nvSpPr>
          <p:cNvPr id="45" name="Text 32"/>
          <p:cNvSpPr txBox="1"/>
          <p:nvPr/>
        </p:nvSpPr>
        <p:spPr>
          <a:xfrm>
            <a:off x="1181405" y="5962802"/>
            <a:ext cx="10249510" cy="228600"/>
          </a:xfrm>
          <a:prstGeom prst="rect">
            <a:avLst/>
          </a:prstGeom>
          <a:noFill/>
          <a:ln/>
        </p:spPr>
        <p:txBody>
          <a:bodyPr wrap="square" lIns="0" tIns="0" rIns="0" bIns="0" rtlCol="0" anchor="ctr"/>
          <a:lstStyle/>
          <a:p>
            <a:pPr marL="0" indent="0" algn="l">
              <a:buNone/>
            </a:pPr>
            <a:r>
              <a:rPr lang="en-US" sz="1300" b="1" dirty="0">
                <a:solidFill>
                  <a:srgbClr val="FFFFFF"/>
                </a:solidFill>
                <a:latin typeface="Inter" pitchFamily="34" charset="0"/>
                <a:ea typeface="Inter" pitchFamily="34" charset="-122"/>
                <a:cs typeface="Inter" pitchFamily="34" charset="-120"/>
              </a:rPr>
              <a:t>Transforms chemical insight into FOUP‑level decisions and actions.</a:t>
            </a:r>
            <a:endParaRPr lang="en-US" sz="1300" dirty="0"/>
          </a:p>
        </p:txBody>
      </p:sp>
      <p:sp>
        <p:nvSpPr>
          <p:cNvPr id="46" name="Text 33"/>
          <p:cNvSpPr txBox="1"/>
          <p:nvPr/>
        </p:nvSpPr>
        <p:spPr>
          <a:xfrm>
            <a:off x="1181405" y="6229807"/>
            <a:ext cx="10249510" cy="171907"/>
          </a:xfrm>
          <a:prstGeom prst="rect">
            <a:avLst/>
          </a:prstGeom>
          <a:noFill/>
          <a:ln/>
        </p:spPr>
        <p:txBody>
          <a:bodyPr wrap="square" lIns="0" tIns="0" rIns="0" bIns="0" rtlCol="0" anchor="ctr"/>
          <a:lstStyle/>
          <a:p>
            <a:pPr marL="0" indent="0" algn="l">
              <a:buNone/>
            </a:pPr>
            <a:r>
              <a:rPr lang="en-US" sz="900" b="1" dirty="0">
                <a:solidFill>
                  <a:srgbClr val="FFFFFF">
                    <a:alpha val="95000"/>
                  </a:srgbClr>
                </a:solidFill>
                <a:latin typeface="Inter" pitchFamily="34" charset="0"/>
                <a:ea typeface="Inter" pitchFamily="34" charset="-122"/>
                <a:cs typeface="Inter" pitchFamily="34" charset="-120"/>
              </a:rPr>
              <a:t>Identification stays auditable. Control stays embedded. Models stay current through verification.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8191195" y="-2476195"/>
            <a:ext cx="7239305" cy="7239305"/>
          </a:xfrm>
          <a:prstGeom prst="ellipse">
            <a:avLst/>
          </a:prstGeom>
          <a:solidFill>
            <a:srgbClr val="007BFF">
              <a:alpha val="6000"/>
            </a:srgbClr>
          </a:solidFill>
          <a:ln w="12700">
            <a:solidFill>
              <a:srgbClr val="FFFFFF">
                <a:alpha val="0"/>
              </a:srgbClr>
            </a:solidFill>
            <a:prstDash val="solid"/>
          </a:ln>
        </p:spPr>
        <p:txBody>
          <a:bodyPr/>
          <a:lstStyle/>
          <a:p>
            <a:endParaRPr lang="en-US"/>
          </a:p>
        </p:txBody>
      </p:sp>
      <p:sp>
        <p:nvSpPr>
          <p:cNvPr id="5" name="Shape 3"/>
          <p:cNvSpPr/>
          <p:nvPr/>
        </p:nvSpPr>
        <p:spPr>
          <a:xfrm>
            <a:off x="609905" y="2495398"/>
            <a:ext cx="5352898" cy="3486607"/>
          </a:xfrm>
          <a:prstGeom prst="roundRect">
            <a:avLst>
              <a:gd name="adj" fmla="val 2006"/>
            </a:avLst>
          </a:prstGeom>
          <a:solidFill>
            <a:srgbClr val="F8F9FA"/>
          </a:solidFill>
          <a:ln w="12700">
            <a:solidFill>
              <a:srgbClr val="007BFF">
                <a:alpha val="16000"/>
              </a:srgbClr>
            </a:solidFill>
            <a:prstDash val="solid"/>
          </a:ln>
        </p:spPr>
        <p:txBody>
          <a:bodyPr/>
          <a:lstStyle/>
          <a:p>
            <a:endParaRPr lang="en-US"/>
          </a:p>
        </p:txBody>
      </p:sp>
      <p:pic>
        <p:nvPicPr>
          <p:cNvPr id="6" name="Image 0" descr="preencoded.png"/>
          <p:cNvPicPr>
            <a:picLocks noChangeAspect="1"/>
          </p:cNvPicPr>
          <p:nvPr/>
        </p:nvPicPr>
        <p:blipFill>
          <a:blip r:embed="rId3"/>
          <a:srcRect t="-206" b="-206"/>
          <a:stretch/>
        </p:blipFill>
        <p:spPr>
          <a:xfrm>
            <a:off x="609905" y="2495398"/>
            <a:ext cx="75895" cy="3467405"/>
          </a:xfrm>
          <a:prstGeom prst="rect">
            <a:avLst/>
          </a:prstGeom>
        </p:spPr>
      </p:pic>
      <p:sp>
        <p:nvSpPr>
          <p:cNvPr id="7" name="Shape 4"/>
          <p:cNvSpPr/>
          <p:nvPr/>
        </p:nvSpPr>
        <p:spPr>
          <a:xfrm>
            <a:off x="875995" y="5067605"/>
            <a:ext cx="4858207" cy="761695"/>
          </a:xfrm>
          <a:prstGeom prst="roundRect">
            <a:avLst>
              <a:gd name="adj" fmla="val 36014"/>
            </a:avLst>
          </a:prstGeom>
          <a:solidFill>
            <a:srgbClr val="FFFFFF"/>
          </a:solidFill>
          <a:ln w="12700">
            <a:solidFill>
              <a:srgbClr val="000000">
                <a:alpha val="6000"/>
              </a:srgbClr>
            </a:solidFill>
            <a:prstDash val="solid"/>
          </a:ln>
        </p:spPr>
        <p:txBody>
          <a:bodyPr/>
          <a:lstStyle/>
          <a:p>
            <a:endParaRPr lang="en-US"/>
          </a:p>
        </p:txBody>
      </p:sp>
      <p:sp>
        <p:nvSpPr>
          <p:cNvPr id="8" name="Shape 5"/>
          <p:cNvSpPr/>
          <p:nvPr/>
        </p:nvSpPr>
        <p:spPr>
          <a:xfrm>
            <a:off x="6248095" y="2495398"/>
            <a:ext cx="5352898" cy="3486607"/>
          </a:xfrm>
          <a:prstGeom prst="roundRect">
            <a:avLst>
              <a:gd name="adj" fmla="val 2006"/>
            </a:avLst>
          </a:prstGeom>
          <a:solidFill>
            <a:srgbClr val="FFFFFF"/>
          </a:solidFill>
          <a:ln w="12700">
            <a:solidFill>
              <a:srgbClr val="007BFF">
                <a:alpha val="22000"/>
              </a:srgbClr>
            </a:solidFill>
            <a:prstDash val="solid"/>
          </a:ln>
        </p:spPr>
        <p:txBody>
          <a:bodyPr/>
          <a:lstStyle/>
          <a:p>
            <a:endParaRPr lang="en-US"/>
          </a:p>
        </p:txBody>
      </p:sp>
      <p:pic>
        <p:nvPicPr>
          <p:cNvPr id="9" name="Image 1" descr="preencoded.png"/>
          <p:cNvPicPr>
            <a:picLocks noChangeAspect="1"/>
          </p:cNvPicPr>
          <p:nvPr/>
        </p:nvPicPr>
        <p:blipFill>
          <a:blip r:embed="rId3"/>
          <a:srcRect t="-206" b="-206"/>
          <a:stretch/>
        </p:blipFill>
        <p:spPr>
          <a:xfrm>
            <a:off x="6248095" y="2495398"/>
            <a:ext cx="75895" cy="3467405"/>
          </a:xfrm>
          <a:prstGeom prst="rect">
            <a:avLst/>
          </a:prstGeom>
        </p:spPr>
      </p:pic>
      <p:sp>
        <p:nvSpPr>
          <p:cNvPr id="10" name="Shape 6"/>
          <p:cNvSpPr/>
          <p:nvPr/>
        </p:nvSpPr>
        <p:spPr>
          <a:xfrm>
            <a:off x="6515100" y="5067605"/>
            <a:ext cx="4858207" cy="761695"/>
          </a:xfrm>
          <a:prstGeom prst="roundRect">
            <a:avLst>
              <a:gd name="adj" fmla="val 36014"/>
            </a:avLst>
          </a:prstGeom>
          <a:solidFill>
            <a:srgbClr val="F8F9FA"/>
          </a:solidFill>
          <a:ln w="12700">
            <a:solidFill>
              <a:srgbClr val="000000">
                <a:alpha val="6000"/>
              </a:srgbClr>
            </a:solidFill>
            <a:prstDash val="solid"/>
          </a:ln>
        </p:spPr>
        <p:txBody>
          <a:bodyPr/>
          <a:lstStyle/>
          <a:p>
            <a:endParaRPr lang="en-US"/>
          </a:p>
        </p:txBody>
      </p:sp>
      <p:sp>
        <p:nvSpPr>
          <p:cNvPr id="11" name="Shape 7"/>
          <p:cNvSpPr/>
          <p:nvPr/>
        </p:nvSpPr>
        <p:spPr>
          <a:xfrm>
            <a:off x="609905" y="6115507"/>
            <a:ext cx="10972800" cy="533095"/>
          </a:xfrm>
          <a:prstGeom prst="roundRect">
            <a:avLst>
              <a:gd name="adj" fmla="val 85763"/>
            </a:avLst>
          </a:prstGeom>
          <a:solidFill>
            <a:srgbClr val="007BFF"/>
          </a:solidFill>
          <a:ln w="12700">
            <a:solidFill>
              <a:srgbClr val="FFFFFF">
                <a:alpha val="0"/>
              </a:srgbClr>
            </a:solidFill>
            <a:prstDash val="solid"/>
          </a:ln>
        </p:spPr>
        <p:txBody>
          <a:bodyPr/>
          <a:lstStyle/>
          <a:p>
            <a:endParaRPr lang="en-US"/>
          </a:p>
        </p:txBody>
      </p:sp>
      <p:pic>
        <p:nvPicPr>
          <p:cNvPr id="12" name="Image 2" descr="preencoded.png"/>
          <p:cNvPicPr>
            <a:picLocks noChangeAspect="1"/>
          </p:cNvPicPr>
          <p:nvPr/>
        </p:nvPicPr>
        <p:blipFill>
          <a:blip r:embed="rId4"/>
          <a:srcRect l="-80" r="-80"/>
          <a:stretch/>
        </p:blipFill>
        <p:spPr>
          <a:xfrm>
            <a:off x="609905" y="523951"/>
            <a:ext cx="286207" cy="228600"/>
          </a:xfrm>
          <a:prstGeom prst="rect">
            <a:avLst/>
          </a:prstGeom>
        </p:spPr>
      </p:pic>
      <p:sp>
        <p:nvSpPr>
          <p:cNvPr id="13" name="Text 8"/>
          <p:cNvSpPr txBox="1"/>
          <p:nvPr/>
        </p:nvSpPr>
        <p:spPr>
          <a:xfrm>
            <a:off x="933602" y="476402"/>
            <a:ext cx="5067605" cy="381305"/>
          </a:xfrm>
          <a:prstGeom prst="rect">
            <a:avLst/>
          </a:prstGeom>
          <a:noFill/>
          <a:ln/>
        </p:spPr>
        <p:txBody>
          <a:bodyPr wrap="square" lIns="0" tIns="0" rIns="0" bIns="0" rtlCol="0" anchor="ctr"/>
          <a:lstStyle/>
          <a:p>
            <a:pPr marL="0" indent="0" algn="l">
              <a:buNone/>
            </a:pPr>
            <a:r>
              <a:rPr lang="en-US" sz="1300" b="1" kern="0" spc="15" dirty="0">
                <a:solidFill>
                  <a:srgbClr val="333333"/>
                </a:solidFill>
                <a:latin typeface="Inter" pitchFamily="34" charset="0"/>
                <a:ea typeface="Inter" pitchFamily="34" charset="-122"/>
                <a:cs typeface="Inter" pitchFamily="34" charset="-120"/>
              </a:rPr>
              <a:t>TOFWERK + Ambient IoT</a:t>
            </a:r>
            <a:endParaRPr lang="en-US" sz="1300" dirty="0"/>
          </a:p>
        </p:txBody>
      </p:sp>
      <p:sp>
        <p:nvSpPr>
          <p:cNvPr id="14" name="Text 9"/>
          <p:cNvSpPr txBox="1"/>
          <p:nvPr/>
        </p:nvSpPr>
        <p:spPr>
          <a:xfrm>
            <a:off x="609905" y="1181405"/>
            <a:ext cx="11163910" cy="609905"/>
          </a:xfrm>
          <a:prstGeom prst="rect">
            <a:avLst/>
          </a:prstGeom>
          <a:noFill/>
          <a:ln/>
        </p:spPr>
        <p:txBody>
          <a:bodyPr wrap="square" lIns="0" tIns="0" rIns="0" bIns="0" rtlCol="0" anchor="ctr"/>
          <a:lstStyle/>
          <a:p>
            <a:pPr marL="0" indent="0" algn="l">
              <a:buNone/>
            </a:pPr>
            <a:r>
              <a:rPr lang="en-US" sz="4000" b="1" kern="0" spc="22" dirty="0">
                <a:solidFill>
                  <a:srgbClr val="333333"/>
                </a:solidFill>
                <a:latin typeface="Inter" pitchFamily="34" charset="0"/>
                <a:ea typeface="Inter" pitchFamily="34" charset="-122"/>
                <a:cs typeface="Inter" pitchFamily="34" charset="-120"/>
              </a:rPr>
              <a:t> Responsibilities — </a:t>
            </a:r>
            <a:r>
              <a:rPr lang="en-US" sz="4000" b="1" kern="0" spc="22" dirty="0">
                <a:solidFill>
                  <a:srgbClr val="007BFF"/>
                </a:solidFill>
                <a:latin typeface="Inter" pitchFamily="34" charset="0"/>
                <a:ea typeface="Inter" pitchFamily="34" charset="-122"/>
                <a:cs typeface="Inter" pitchFamily="34" charset="-120"/>
              </a:rPr>
              <a:t>Who Does What</a:t>
            </a:r>
            <a:endParaRPr lang="en-US" sz="4000" dirty="0"/>
          </a:p>
        </p:txBody>
      </p:sp>
      <p:sp>
        <p:nvSpPr>
          <p:cNvPr id="15" name="Text 10"/>
          <p:cNvSpPr txBox="1"/>
          <p:nvPr/>
        </p:nvSpPr>
        <p:spPr>
          <a:xfrm>
            <a:off x="609905" y="1962302"/>
            <a:ext cx="11087100" cy="267005"/>
          </a:xfrm>
          <a:prstGeom prst="rect">
            <a:avLst/>
          </a:prstGeom>
          <a:noFill/>
          <a:ln/>
        </p:spPr>
        <p:txBody>
          <a:bodyPr wrap="square" lIns="0" tIns="0" rIns="0" bIns="0" rtlCol="0" anchor="ctr"/>
          <a:lstStyle/>
          <a:p>
            <a:pPr marL="0" indent="0" algn="l">
              <a:buNone/>
            </a:pPr>
            <a:r>
              <a:rPr lang="en-US" sz="1300" b="1" dirty="0">
                <a:solidFill>
                  <a:srgbClr val="333333"/>
                </a:solidFill>
                <a:latin typeface="Inter" pitchFamily="34" charset="0"/>
                <a:ea typeface="Inter" pitchFamily="34" charset="-122"/>
                <a:cs typeface="Inter" pitchFamily="34" charset="-120"/>
              </a:rPr>
              <a:t>Clear role separation keeps diagnostics and embedded control optimized — while staying verifiable.</a:t>
            </a:r>
            <a:endParaRPr lang="en-US" sz="1300" dirty="0"/>
          </a:p>
        </p:txBody>
      </p:sp>
      <p:pic>
        <p:nvPicPr>
          <p:cNvPr id="16" name="Image 3" descr="preencoded.png"/>
          <p:cNvPicPr>
            <a:picLocks noChangeAspect="1"/>
          </p:cNvPicPr>
          <p:nvPr/>
        </p:nvPicPr>
        <p:blipFill>
          <a:blip r:embed="rId5"/>
          <a:srcRect t="-600" b="-600"/>
          <a:stretch/>
        </p:blipFill>
        <p:spPr>
          <a:xfrm>
            <a:off x="875995" y="2750515"/>
            <a:ext cx="181051" cy="209398"/>
          </a:xfrm>
          <a:prstGeom prst="rect">
            <a:avLst/>
          </a:prstGeom>
        </p:spPr>
      </p:pic>
      <p:sp>
        <p:nvSpPr>
          <p:cNvPr id="17" name="Text 11"/>
          <p:cNvSpPr txBox="1"/>
          <p:nvPr/>
        </p:nvSpPr>
        <p:spPr>
          <a:xfrm>
            <a:off x="1200607" y="2686507"/>
            <a:ext cx="4686300" cy="286207"/>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TOFWERK Vocus</a:t>
            </a:r>
            <a:endParaRPr lang="en-US" sz="1600" dirty="0"/>
          </a:p>
        </p:txBody>
      </p:sp>
      <p:sp>
        <p:nvSpPr>
          <p:cNvPr id="18" name="Text 12"/>
          <p:cNvSpPr txBox="1"/>
          <p:nvPr/>
        </p:nvSpPr>
        <p:spPr>
          <a:xfrm>
            <a:off x="1200607" y="2991002"/>
            <a:ext cx="4686300" cy="171907"/>
          </a:xfrm>
          <a:prstGeom prst="rect">
            <a:avLst/>
          </a:prstGeom>
          <a:noFill/>
          <a:ln/>
        </p:spPr>
        <p:txBody>
          <a:bodyPr wrap="square" lIns="0" tIns="0" rIns="0" bIns="0" rtlCol="0" anchor="ctr"/>
          <a:lstStyle/>
          <a:p>
            <a:pPr marL="0" indent="0" algn="l">
              <a:buNone/>
            </a:pPr>
            <a:r>
              <a:rPr lang="en-US" sz="1000" b="1" kern="0" spc="45" dirty="0">
                <a:solidFill>
                  <a:srgbClr val="007BFF"/>
                </a:solidFill>
                <a:latin typeface="Inter" pitchFamily="34" charset="0"/>
                <a:ea typeface="Inter" pitchFamily="34" charset="-122"/>
                <a:cs typeface="Inter" pitchFamily="34" charset="-120"/>
              </a:rPr>
              <a:t>Fab‑level metrology &amp; diagnostics</a:t>
            </a:r>
            <a:endParaRPr lang="en-US" sz="1000" dirty="0"/>
          </a:p>
        </p:txBody>
      </p:sp>
      <p:sp>
        <p:nvSpPr>
          <p:cNvPr id="19" name="Text 13"/>
          <p:cNvSpPr txBox="1"/>
          <p:nvPr/>
        </p:nvSpPr>
        <p:spPr>
          <a:xfrm>
            <a:off x="875995" y="3314700"/>
            <a:ext cx="4914900"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Broad compound coverage with molecular specificity and untargeted discovery</a:t>
            </a:r>
            <a:endParaRPr lang="en-US" sz="1000" dirty="0"/>
          </a:p>
        </p:txBody>
      </p:sp>
      <p:sp>
        <p:nvSpPr>
          <p:cNvPr id="20" name="Text 14"/>
          <p:cNvSpPr txBox="1"/>
          <p:nvPr/>
        </p:nvSpPr>
        <p:spPr>
          <a:xfrm>
            <a:off x="875995" y="3771900"/>
            <a:ext cx="4914900"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Ideal for manifold monitoring, point‑of‑use troubleshooting, FOUP screening, and materials/outgassing studies</a:t>
            </a:r>
            <a:endParaRPr lang="en-US" sz="1000" dirty="0"/>
          </a:p>
        </p:txBody>
      </p:sp>
      <p:sp>
        <p:nvSpPr>
          <p:cNvPr id="21" name="Text 15"/>
          <p:cNvSpPr txBox="1"/>
          <p:nvPr/>
        </p:nvSpPr>
        <p:spPr>
          <a:xfrm>
            <a:off x="875995" y="4229100"/>
            <a:ext cx="4914900"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Acts as the analytical reference for qualification, source finding, and contaminant fingerprinting</a:t>
            </a:r>
            <a:endParaRPr lang="en-US" sz="1000" dirty="0"/>
          </a:p>
        </p:txBody>
      </p:sp>
      <p:sp>
        <p:nvSpPr>
          <p:cNvPr id="22" name="Text 16"/>
          <p:cNvSpPr txBox="1"/>
          <p:nvPr/>
        </p:nvSpPr>
        <p:spPr>
          <a:xfrm>
            <a:off x="875995" y="4686300"/>
            <a:ext cx="4914900"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Defines ground truth required for calibration and validation of distributed sensing</a:t>
            </a:r>
            <a:endParaRPr lang="en-US" sz="1000" dirty="0"/>
          </a:p>
        </p:txBody>
      </p:sp>
      <p:pic>
        <p:nvPicPr>
          <p:cNvPr id="23" name="Image 4" descr="preencoded.png"/>
          <p:cNvPicPr>
            <a:picLocks noChangeAspect="1"/>
          </p:cNvPicPr>
          <p:nvPr/>
        </p:nvPicPr>
        <p:blipFill>
          <a:blip r:embed="rId6"/>
          <a:srcRect l="-760" r="-760"/>
          <a:stretch/>
        </p:blipFill>
        <p:spPr>
          <a:xfrm>
            <a:off x="1067105" y="5288890"/>
            <a:ext cx="152705" cy="171907"/>
          </a:xfrm>
          <a:prstGeom prst="rect">
            <a:avLst/>
          </a:prstGeom>
        </p:spPr>
      </p:pic>
      <p:sp>
        <p:nvSpPr>
          <p:cNvPr id="24" name="Text 17"/>
          <p:cNvSpPr txBox="1"/>
          <p:nvPr/>
        </p:nvSpPr>
        <p:spPr>
          <a:xfrm>
            <a:off x="1352398" y="5219395"/>
            <a:ext cx="4381805" cy="191110"/>
          </a:xfrm>
          <a:prstGeom prst="rect">
            <a:avLst/>
          </a:prstGeom>
          <a:noFill/>
          <a:ln/>
        </p:spPr>
        <p:txBody>
          <a:bodyPr wrap="square" lIns="0" tIns="0" rIns="0" bIns="0" rtlCol="0" anchor="ctr"/>
          <a:lstStyle/>
          <a:p>
            <a:pPr marL="0" indent="0" algn="l">
              <a:buNone/>
            </a:pPr>
            <a:r>
              <a:rPr lang="en-US" sz="1000" b="1" kern="0" spc="15" dirty="0">
                <a:solidFill>
                  <a:srgbClr val="333333"/>
                </a:solidFill>
                <a:latin typeface="Inter" pitchFamily="34" charset="0"/>
                <a:ea typeface="Inter" pitchFamily="34" charset="-122"/>
                <a:cs typeface="Inter" pitchFamily="34" charset="-120"/>
              </a:rPr>
              <a:t>Primary output</a:t>
            </a:r>
            <a:endParaRPr lang="en-US" sz="1000" dirty="0"/>
          </a:p>
        </p:txBody>
      </p:sp>
      <p:sp>
        <p:nvSpPr>
          <p:cNvPr id="25" name="Text 18"/>
          <p:cNvSpPr txBox="1"/>
          <p:nvPr/>
        </p:nvSpPr>
        <p:spPr>
          <a:xfrm>
            <a:off x="1352398" y="5447995"/>
            <a:ext cx="4343400" cy="342900"/>
          </a:xfrm>
          <a:prstGeom prst="rect">
            <a:avLst/>
          </a:prstGeom>
          <a:noFill/>
          <a:ln/>
        </p:spPr>
        <p:txBody>
          <a:bodyPr wrap="square" lIns="0" tIns="0" rIns="0" bIns="0" rtlCol="0" anchor="ctr"/>
          <a:lstStyle/>
          <a:p>
            <a:pPr marL="0" indent="0" algn="l">
              <a:buNone/>
            </a:pPr>
            <a:r>
              <a:rPr lang="en-US" sz="900" b="1" dirty="0">
                <a:solidFill>
                  <a:srgbClr val="333333"/>
                </a:solidFill>
                <a:latin typeface="Inter" pitchFamily="34" charset="0"/>
                <a:ea typeface="Inter" pitchFamily="34" charset="-122"/>
                <a:cs typeface="Inter" pitchFamily="34" charset="-120"/>
              </a:rPr>
              <a:t>Compound fingerprints, event context, and fab‑level “ground truth” datasets.</a:t>
            </a:r>
            <a:endParaRPr lang="en-US" sz="900" dirty="0"/>
          </a:p>
        </p:txBody>
      </p:sp>
      <p:pic>
        <p:nvPicPr>
          <p:cNvPr id="26" name="Image 5" descr="preencoded.png"/>
          <p:cNvPicPr>
            <a:picLocks noChangeAspect="1"/>
          </p:cNvPicPr>
          <p:nvPr/>
        </p:nvPicPr>
        <p:blipFill>
          <a:blip r:embed="rId7"/>
          <a:srcRect/>
          <a:stretch/>
        </p:blipFill>
        <p:spPr>
          <a:xfrm>
            <a:off x="6515100" y="2750515"/>
            <a:ext cx="209398" cy="209398"/>
          </a:xfrm>
          <a:prstGeom prst="rect">
            <a:avLst/>
          </a:prstGeom>
        </p:spPr>
      </p:pic>
      <p:sp>
        <p:nvSpPr>
          <p:cNvPr id="27" name="Text 19"/>
          <p:cNvSpPr txBox="1"/>
          <p:nvPr/>
        </p:nvSpPr>
        <p:spPr>
          <a:xfrm>
            <a:off x="6838798" y="2686507"/>
            <a:ext cx="4686300" cy="286207"/>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Ambient IoT MMCC</a:t>
            </a:r>
            <a:endParaRPr lang="en-US" sz="1600" dirty="0"/>
          </a:p>
        </p:txBody>
      </p:sp>
      <p:sp>
        <p:nvSpPr>
          <p:cNvPr id="28" name="Text 20"/>
          <p:cNvSpPr txBox="1"/>
          <p:nvPr/>
        </p:nvSpPr>
        <p:spPr>
          <a:xfrm>
            <a:off x="6838798" y="2991002"/>
            <a:ext cx="4686300" cy="171907"/>
          </a:xfrm>
          <a:prstGeom prst="rect">
            <a:avLst/>
          </a:prstGeom>
          <a:noFill/>
          <a:ln/>
        </p:spPr>
        <p:txBody>
          <a:bodyPr wrap="square" lIns="0" tIns="0" rIns="0" bIns="0" rtlCol="0" anchor="ctr"/>
          <a:lstStyle/>
          <a:p>
            <a:pPr marL="0" indent="0" algn="l">
              <a:buNone/>
            </a:pPr>
            <a:r>
              <a:rPr lang="en-US" sz="1000" b="1" kern="0" spc="45" dirty="0">
                <a:solidFill>
                  <a:srgbClr val="007BFF"/>
                </a:solidFill>
                <a:latin typeface="Inter" pitchFamily="34" charset="0"/>
                <a:ea typeface="Inter" pitchFamily="34" charset="-122"/>
                <a:cs typeface="Inter" pitchFamily="34" charset="-120"/>
              </a:rPr>
              <a:t>Embedded sensing &amp; remediation</a:t>
            </a:r>
            <a:endParaRPr lang="en-US" sz="1000" dirty="0"/>
          </a:p>
        </p:txBody>
      </p:sp>
      <p:sp>
        <p:nvSpPr>
          <p:cNvPr id="29" name="Text 21"/>
          <p:cNvSpPr txBox="1"/>
          <p:nvPr/>
        </p:nvSpPr>
        <p:spPr>
          <a:xfrm>
            <a:off x="6515100" y="3314700"/>
            <a:ext cx="4914900"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Closed‑loop platform using QCM/MOF sensing, predictive analytics, and selective getter control</a:t>
            </a:r>
            <a:endParaRPr lang="en-US" sz="1000" dirty="0"/>
          </a:p>
        </p:txBody>
      </p:sp>
      <p:sp>
        <p:nvSpPr>
          <p:cNvPr id="30" name="Text 22"/>
          <p:cNvSpPr txBox="1"/>
          <p:nvPr/>
        </p:nvSpPr>
        <p:spPr>
          <a:xfrm>
            <a:off x="6515100" y="3771900"/>
            <a:ext cx="4914900"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Localized deployment in FOUPs and reticle storage; queue‑time‑sensitive micro‑environments</a:t>
            </a:r>
            <a:endParaRPr lang="en-US" sz="1000" dirty="0"/>
          </a:p>
        </p:txBody>
      </p:sp>
      <p:sp>
        <p:nvSpPr>
          <p:cNvPr id="31" name="Text 23"/>
          <p:cNvSpPr txBox="1"/>
          <p:nvPr/>
        </p:nvSpPr>
        <p:spPr>
          <a:xfrm>
            <a:off x="6515100" y="4229100"/>
            <a:ext cx="4914900"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Protects wafers and reticles during transport, storage, and waiting where facility filtration is insufficient</a:t>
            </a:r>
            <a:endParaRPr lang="en-US" sz="1000" dirty="0"/>
          </a:p>
        </p:txBody>
      </p:sp>
      <p:sp>
        <p:nvSpPr>
          <p:cNvPr id="32" name="Text 24"/>
          <p:cNvSpPr txBox="1"/>
          <p:nvPr/>
        </p:nvSpPr>
        <p:spPr>
          <a:xfrm>
            <a:off x="6515100" y="4686300"/>
            <a:ext cx="4953305" cy="191110"/>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Enables scalable deployment across FOUP fleets</a:t>
            </a:r>
            <a:endParaRPr lang="en-US" sz="1000" dirty="0"/>
          </a:p>
        </p:txBody>
      </p:sp>
      <p:pic>
        <p:nvPicPr>
          <p:cNvPr id="33" name="Image 6" descr="preencoded.png"/>
          <p:cNvPicPr>
            <a:picLocks noChangeAspect="1"/>
          </p:cNvPicPr>
          <p:nvPr/>
        </p:nvPicPr>
        <p:blipFill>
          <a:blip r:embed="rId8"/>
          <a:srcRect/>
          <a:stretch/>
        </p:blipFill>
        <p:spPr>
          <a:xfrm>
            <a:off x="6705295" y="5288890"/>
            <a:ext cx="171907" cy="171907"/>
          </a:xfrm>
          <a:prstGeom prst="rect">
            <a:avLst/>
          </a:prstGeom>
        </p:spPr>
      </p:pic>
      <p:sp>
        <p:nvSpPr>
          <p:cNvPr id="34" name="Text 25"/>
          <p:cNvSpPr txBox="1"/>
          <p:nvPr/>
        </p:nvSpPr>
        <p:spPr>
          <a:xfrm>
            <a:off x="6991502" y="5219395"/>
            <a:ext cx="4381805" cy="191110"/>
          </a:xfrm>
          <a:prstGeom prst="rect">
            <a:avLst/>
          </a:prstGeom>
          <a:noFill/>
          <a:ln/>
        </p:spPr>
        <p:txBody>
          <a:bodyPr wrap="square" lIns="0" tIns="0" rIns="0" bIns="0" rtlCol="0" anchor="ctr"/>
          <a:lstStyle/>
          <a:p>
            <a:pPr marL="0" indent="0" algn="l">
              <a:buNone/>
            </a:pPr>
            <a:r>
              <a:rPr lang="en-US" sz="1000" b="1" kern="0" spc="15" dirty="0">
                <a:solidFill>
                  <a:srgbClr val="333333"/>
                </a:solidFill>
                <a:latin typeface="Inter" pitchFamily="34" charset="0"/>
                <a:ea typeface="Inter" pitchFamily="34" charset="-122"/>
                <a:cs typeface="Inter" pitchFamily="34" charset="-120"/>
              </a:rPr>
              <a:t>Primary output</a:t>
            </a:r>
            <a:endParaRPr lang="en-US" sz="1000" dirty="0"/>
          </a:p>
        </p:txBody>
      </p:sp>
      <p:sp>
        <p:nvSpPr>
          <p:cNvPr id="35" name="Text 26"/>
          <p:cNvSpPr txBox="1"/>
          <p:nvPr/>
        </p:nvSpPr>
        <p:spPr>
          <a:xfrm>
            <a:off x="6991502" y="5447995"/>
            <a:ext cx="4343400" cy="342900"/>
          </a:xfrm>
          <a:prstGeom prst="rect">
            <a:avLst/>
          </a:prstGeom>
          <a:noFill/>
          <a:ln/>
        </p:spPr>
        <p:txBody>
          <a:bodyPr wrap="square" lIns="0" tIns="0" rIns="0" bIns="0" rtlCol="0" anchor="ctr"/>
          <a:lstStyle/>
          <a:p>
            <a:pPr marL="0" indent="0" algn="l">
              <a:buNone/>
            </a:pPr>
            <a:r>
              <a:rPr lang="en-US" sz="900" b="1" dirty="0">
                <a:solidFill>
                  <a:srgbClr val="333333"/>
                </a:solidFill>
                <a:latin typeface="Inter" pitchFamily="34" charset="0"/>
                <a:ea typeface="Inter" pitchFamily="34" charset="-122"/>
                <a:cs typeface="Inter" pitchFamily="34" charset="-120"/>
              </a:rPr>
              <a:t>Always‑on telemetry and event‑driven remediation outcomes inside the micro‑environment.</a:t>
            </a:r>
            <a:endParaRPr lang="en-US" sz="900" dirty="0"/>
          </a:p>
        </p:txBody>
      </p:sp>
      <p:pic>
        <p:nvPicPr>
          <p:cNvPr id="36" name="Image 7" descr="preencoded.png"/>
          <p:cNvPicPr>
            <a:picLocks noChangeAspect="1"/>
          </p:cNvPicPr>
          <p:nvPr/>
        </p:nvPicPr>
        <p:blipFill>
          <a:blip r:embed="rId9"/>
          <a:srcRect l="-1004" r="-1004"/>
          <a:stretch/>
        </p:blipFill>
        <p:spPr>
          <a:xfrm>
            <a:off x="875995" y="6274613"/>
            <a:ext cx="267005" cy="209398"/>
          </a:xfrm>
          <a:prstGeom prst="rect">
            <a:avLst/>
          </a:prstGeom>
        </p:spPr>
      </p:pic>
      <p:sp>
        <p:nvSpPr>
          <p:cNvPr id="37" name="Text 27"/>
          <p:cNvSpPr txBox="1"/>
          <p:nvPr/>
        </p:nvSpPr>
        <p:spPr>
          <a:xfrm>
            <a:off x="1181405" y="6248095"/>
            <a:ext cx="10249510" cy="267005"/>
          </a:xfrm>
          <a:prstGeom prst="rect">
            <a:avLst/>
          </a:prstGeom>
          <a:noFill/>
          <a:ln/>
        </p:spPr>
        <p:txBody>
          <a:bodyPr wrap="square" lIns="0" tIns="0" rIns="0" bIns="0" rtlCol="0" anchor="ctr"/>
          <a:lstStyle/>
          <a:p>
            <a:pPr marL="0" indent="0" algn="l">
              <a:buNone/>
            </a:pPr>
            <a:r>
              <a:rPr lang="en-US" sz="1300" b="1" dirty="0">
                <a:solidFill>
                  <a:srgbClr val="FFFFFF"/>
                </a:solidFill>
                <a:latin typeface="Inter" pitchFamily="34" charset="0"/>
                <a:ea typeface="Inter" pitchFamily="34" charset="-122"/>
                <a:cs typeface="Inter" pitchFamily="34" charset="-120"/>
              </a:rPr>
              <a:t> Vocus answers what and why. MMCC answers when, where, and what to do next. </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8191195" y="-1143000"/>
            <a:ext cx="4953305" cy="4953305"/>
          </a:xfrm>
          <a:prstGeom prst="ellipse">
            <a:avLst/>
          </a:prstGeom>
          <a:solidFill>
            <a:srgbClr val="007BFF">
              <a:alpha val="6000"/>
            </a:srgbClr>
          </a:solidFill>
          <a:ln w="12700">
            <a:solidFill>
              <a:srgbClr val="FFFFFF">
                <a:alpha val="0"/>
              </a:srgbClr>
            </a:solidFill>
            <a:prstDash val="solid"/>
          </a:ln>
        </p:spPr>
        <p:txBody>
          <a:bodyPr/>
          <a:lstStyle/>
          <a:p>
            <a:endParaRPr lang="en-US"/>
          </a:p>
        </p:txBody>
      </p:sp>
      <p:sp>
        <p:nvSpPr>
          <p:cNvPr id="5" name="Shape 3"/>
          <p:cNvSpPr/>
          <p:nvPr/>
        </p:nvSpPr>
        <p:spPr>
          <a:xfrm>
            <a:off x="609905" y="1962302"/>
            <a:ext cx="7048195" cy="381305"/>
          </a:xfrm>
          <a:prstGeom prst="roundRect">
            <a:avLst>
              <a:gd name="adj" fmla="val 119904"/>
            </a:avLst>
          </a:prstGeom>
          <a:solidFill>
            <a:srgbClr val="007BFF"/>
          </a:solidFill>
          <a:ln w="12700">
            <a:solidFill>
              <a:srgbClr val="FFFFFF">
                <a:alpha val="0"/>
              </a:srgbClr>
            </a:solidFill>
            <a:prstDash val="solid"/>
          </a:ln>
        </p:spPr>
        <p:txBody>
          <a:bodyPr/>
          <a:lstStyle/>
          <a:p>
            <a:endParaRPr lang="en-US"/>
          </a:p>
        </p:txBody>
      </p:sp>
      <p:pic>
        <p:nvPicPr>
          <p:cNvPr id="6" name="Image 0" descr="preencoded.png"/>
          <p:cNvPicPr>
            <a:picLocks noChangeAspect="1"/>
          </p:cNvPicPr>
          <p:nvPr/>
        </p:nvPicPr>
        <p:blipFill>
          <a:blip r:embed="rId3"/>
          <a:srcRect l="-202" r="-202"/>
          <a:stretch/>
        </p:blipFill>
        <p:spPr>
          <a:xfrm>
            <a:off x="875995" y="3029407"/>
            <a:ext cx="10439705" cy="75895"/>
          </a:xfrm>
          <a:prstGeom prst="rect">
            <a:avLst/>
          </a:prstGeom>
        </p:spPr>
      </p:pic>
      <p:sp>
        <p:nvSpPr>
          <p:cNvPr id="7" name="Shape 4"/>
          <p:cNvSpPr/>
          <p:nvPr/>
        </p:nvSpPr>
        <p:spPr>
          <a:xfrm>
            <a:off x="609905" y="3219602"/>
            <a:ext cx="2686507" cy="2704795"/>
          </a:xfrm>
          <a:prstGeom prst="roundRect">
            <a:avLst>
              <a:gd name="adj" fmla="val 3380"/>
            </a:avLst>
          </a:prstGeom>
          <a:solidFill>
            <a:srgbClr val="F8F9FA"/>
          </a:solidFill>
          <a:ln w="12700">
            <a:solidFill>
              <a:srgbClr val="007BFF">
                <a:alpha val="16000"/>
              </a:srgbClr>
            </a:solidFill>
            <a:prstDash val="solid"/>
          </a:ln>
        </p:spPr>
        <p:txBody>
          <a:bodyPr/>
          <a:lstStyle/>
          <a:p>
            <a:endParaRPr lang="en-US"/>
          </a:p>
        </p:txBody>
      </p:sp>
      <p:pic>
        <p:nvPicPr>
          <p:cNvPr id="8" name="Image 1" descr="preencoded.png"/>
          <p:cNvPicPr>
            <a:picLocks noChangeAspect="1"/>
          </p:cNvPicPr>
          <p:nvPr/>
        </p:nvPicPr>
        <p:blipFill>
          <a:blip r:embed="rId4"/>
          <a:srcRect t="-209" b="-209"/>
          <a:stretch/>
        </p:blipFill>
        <p:spPr>
          <a:xfrm>
            <a:off x="609905" y="3219602"/>
            <a:ext cx="75895" cy="2686507"/>
          </a:xfrm>
          <a:prstGeom prst="rect">
            <a:avLst/>
          </a:prstGeom>
        </p:spPr>
      </p:pic>
      <p:sp>
        <p:nvSpPr>
          <p:cNvPr id="9" name="Shape 5"/>
          <p:cNvSpPr/>
          <p:nvPr/>
        </p:nvSpPr>
        <p:spPr>
          <a:xfrm>
            <a:off x="1867205" y="2915107"/>
            <a:ext cx="209398" cy="209398"/>
          </a:xfrm>
          <a:prstGeom prst="ellipse">
            <a:avLst/>
          </a:prstGeom>
          <a:solidFill>
            <a:srgbClr val="007BFF"/>
          </a:solidFill>
          <a:ln w="12700">
            <a:solidFill>
              <a:srgbClr val="FFFFFF">
                <a:alpha val="0"/>
              </a:srgbClr>
            </a:solidFill>
            <a:prstDash val="solid"/>
          </a:ln>
        </p:spPr>
        <p:txBody>
          <a:bodyPr/>
          <a:lstStyle/>
          <a:p>
            <a:endParaRPr lang="en-US"/>
          </a:p>
        </p:txBody>
      </p:sp>
      <p:sp>
        <p:nvSpPr>
          <p:cNvPr id="10" name="Shape 6"/>
          <p:cNvSpPr/>
          <p:nvPr/>
        </p:nvSpPr>
        <p:spPr>
          <a:xfrm>
            <a:off x="3429000" y="3219602"/>
            <a:ext cx="2686507" cy="2704795"/>
          </a:xfrm>
          <a:prstGeom prst="roundRect">
            <a:avLst>
              <a:gd name="adj" fmla="val 3380"/>
            </a:avLst>
          </a:prstGeom>
          <a:solidFill>
            <a:srgbClr val="FFFFFF"/>
          </a:solidFill>
          <a:ln w="12700">
            <a:solidFill>
              <a:srgbClr val="007BFF">
                <a:alpha val="22000"/>
              </a:srgbClr>
            </a:solidFill>
            <a:prstDash val="solid"/>
          </a:ln>
        </p:spPr>
        <p:txBody>
          <a:bodyPr/>
          <a:lstStyle/>
          <a:p>
            <a:endParaRPr lang="en-US"/>
          </a:p>
        </p:txBody>
      </p:sp>
      <p:pic>
        <p:nvPicPr>
          <p:cNvPr id="11" name="Image 2" descr="preencoded.png"/>
          <p:cNvPicPr>
            <a:picLocks noChangeAspect="1"/>
          </p:cNvPicPr>
          <p:nvPr/>
        </p:nvPicPr>
        <p:blipFill>
          <a:blip r:embed="rId4"/>
          <a:srcRect t="-209" b="-209"/>
          <a:stretch/>
        </p:blipFill>
        <p:spPr>
          <a:xfrm>
            <a:off x="3429000" y="3219602"/>
            <a:ext cx="75895" cy="2686507"/>
          </a:xfrm>
          <a:prstGeom prst="rect">
            <a:avLst/>
          </a:prstGeom>
        </p:spPr>
      </p:pic>
      <p:sp>
        <p:nvSpPr>
          <p:cNvPr id="12" name="Shape 7"/>
          <p:cNvSpPr/>
          <p:nvPr/>
        </p:nvSpPr>
        <p:spPr>
          <a:xfrm>
            <a:off x="4686300" y="2915107"/>
            <a:ext cx="209398" cy="209398"/>
          </a:xfrm>
          <a:prstGeom prst="ellipse">
            <a:avLst/>
          </a:prstGeom>
          <a:solidFill>
            <a:srgbClr val="007BFF"/>
          </a:solidFill>
          <a:ln w="12700">
            <a:solidFill>
              <a:srgbClr val="FFFFFF">
                <a:alpha val="0"/>
              </a:srgbClr>
            </a:solidFill>
            <a:prstDash val="solid"/>
          </a:ln>
        </p:spPr>
        <p:txBody>
          <a:bodyPr/>
          <a:lstStyle/>
          <a:p>
            <a:endParaRPr lang="en-US"/>
          </a:p>
        </p:txBody>
      </p:sp>
      <p:sp>
        <p:nvSpPr>
          <p:cNvPr id="13" name="Shape 8"/>
          <p:cNvSpPr/>
          <p:nvPr/>
        </p:nvSpPr>
        <p:spPr>
          <a:xfrm>
            <a:off x="6248095" y="3219602"/>
            <a:ext cx="2686507" cy="2704795"/>
          </a:xfrm>
          <a:prstGeom prst="roundRect">
            <a:avLst>
              <a:gd name="adj" fmla="val 3380"/>
            </a:avLst>
          </a:prstGeom>
          <a:solidFill>
            <a:srgbClr val="F8F9FA"/>
          </a:solidFill>
          <a:ln w="12700">
            <a:solidFill>
              <a:srgbClr val="007BFF">
                <a:alpha val="16000"/>
              </a:srgbClr>
            </a:solidFill>
            <a:prstDash val="solid"/>
          </a:ln>
        </p:spPr>
        <p:txBody>
          <a:bodyPr/>
          <a:lstStyle/>
          <a:p>
            <a:endParaRPr lang="en-US"/>
          </a:p>
        </p:txBody>
      </p:sp>
      <p:pic>
        <p:nvPicPr>
          <p:cNvPr id="14" name="Image 3" descr="preencoded.png"/>
          <p:cNvPicPr>
            <a:picLocks noChangeAspect="1"/>
          </p:cNvPicPr>
          <p:nvPr/>
        </p:nvPicPr>
        <p:blipFill>
          <a:blip r:embed="rId4"/>
          <a:srcRect t="-209" b="-209"/>
          <a:stretch/>
        </p:blipFill>
        <p:spPr>
          <a:xfrm>
            <a:off x="6248095" y="3219602"/>
            <a:ext cx="75895" cy="2686507"/>
          </a:xfrm>
          <a:prstGeom prst="rect">
            <a:avLst/>
          </a:prstGeom>
        </p:spPr>
      </p:pic>
      <p:sp>
        <p:nvSpPr>
          <p:cNvPr id="15" name="Shape 9"/>
          <p:cNvSpPr/>
          <p:nvPr/>
        </p:nvSpPr>
        <p:spPr>
          <a:xfrm>
            <a:off x="7505395" y="2915107"/>
            <a:ext cx="209398" cy="209398"/>
          </a:xfrm>
          <a:prstGeom prst="ellipse">
            <a:avLst/>
          </a:prstGeom>
          <a:solidFill>
            <a:srgbClr val="007BFF"/>
          </a:solidFill>
          <a:ln w="12700">
            <a:solidFill>
              <a:srgbClr val="FFFFFF">
                <a:alpha val="0"/>
              </a:srgbClr>
            </a:solidFill>
            <a:prstDash val="solid"/>
          </a:ln>
        </p:spPr>
        <p:txBody>
          <a:bodyPr/>
          <a:lstStyle/>
          <a:p>
            <a:endParaRPr lang="en-US"/>
          </a:p>
        </p:txBody>
      </p:sp>
      <p:sp>
        <p:nvSpPr>
          <p:cNvPr id="16" name="Shape 10"/>
          <p:cNvSpPr/>
          <p:nvPr/>
        </p:nvSpPr>
        <p:spPr>
          <a:xfrm>
            <a:off x="8991295" y="3219602"/>
            <a:ext cx="2609698" cy="2704795"/>
          </a:xfrm>
          <a:prstGeom prst="roundRect">
            <a:avLst>
              <a:gd name="adj" fmla="val 3581"/>
            </a:avLst>
          </a:prstGeom>
          <a:solidFill>
            <a:srgbClr val="FFFFFF"/>
          </a:solidFill>
          <a:ln w="12700">
            <a:solidFill>
              <a:srgbClr val="007BFF">
                <a:alpha val="22000"/>
              </a:srgbClr>
            </a:solidFill>
            <a:prstDash val="solid"/>
          </a:ln>
        </p:spPr>
        <p:txBody>
          <a:bodyPr/>
          <a:lstStyle/>
          <a:p>
            <a:endParaRPr lang="en-US"/>
          </a:p>
        </p:txBody>
      </p:sp>
      <p:pic>
        <p:nvPicPr>
          <p:cNvPr id="17" name="Image 4" descr="preencoded.png"/>
          <p:cNvPicPr>
            <a:picLocks noChangeAspect="1"/>
          </p:cNvPicPr>
          <p:nvPr/>
        </p:nvPicPr>
        <p:blipFill>
          <a:blip r:embed="rId4"/>
          <a:srcRect t="-209" b="-209"/>
          <a:stretch/>
        </p:blipFill>
        <p:spPr>
          <a:xfrm>
            <a:off x="8991295" y="3219602"/>
            <a:ext cx="75895" cy="2686507"/>
          </a:xfrm>
          <a:prstGeom prst="rect">
            <a:avLst/>
          </a:prstGeom>
        </p:spPr>
      </p:pic>
      <p:sp>
        <p:nvSpPr>
          <p:cNvPr id="18" name="Shape 11"/>
          <p:cNvSpPr/>
          <p:nvPr/>
        </p:nvSpPr>
        <p:spPr>
          <a:xfrm>
            <a:off x="10211105" y="2915107"/>
            <a:ext cx="209398" cy="209398"/>
          </a:xfrm>
          <a:prstGeom prst="ellipse">
            <a:avLst/>
          </a:prstGeom>
          <a:solidFill>
            <a:srgbClr val="007BFF"/>
          </a:solidFill>
          <a:ln w="12700">
            <a:solidFill>
              <a:srgbClr val="FFFFFF">
                <a:alpha val="0"/>
              </a:srgbClr>
            </a:solidFill>
            <a:prstDash val="solid"/>
          </a:ln>
        </p:spPr>
        <p:txBody>
          <a:bodyPr/>
          <a:lstStyle/>
          <a:p>
            <a:endParaRPr lang="en-US"/>
          </a:p>
        </p:txBody>
      </p:sp>
      <p:sp>
        <p:nvSpPr>
          <p:cNvPr id="19" name="Shape 12"/>
          <p:cNvSpPr/>
          <p:nvPr/>
        </p:nvSpPr>
        <p:spPr>
          <a:xfrm>
            <a:off x="609905" y="6057900"/>
            <a:ext cx="10992002" cy="552298"/>
          </a:xfrm>
          <a:prstGeom prst="roundRect">
            <a:avLst>
              <a:gd name="adj" fmla="val 79927"/>
            </a:avLst>
          </a:prstGeom>
          <a:solidFill>
            <a:srgbClr val="007BFF">
              <a:alpha val="7000"/>
            </a:srgbClr>
          </a:solidFill>
          <a:ln w="12700">
            <a:solidFill>
              <a:srgbClr val="007BFF">
                <a:alpha val="14000"/>
              </a:srgbClr>
            </a:solidFill>
            <a:prstDash val="solid"/>
          </a:ln>
        </p:spPr>
        <p:txBody>
          <a:bodyPr/>
          <a:lstStyle/>
          <a:p>
            <a:endParaRPr lang="en-US"/>
          </a:p>
        </p:txBody>
      </p:sp>
      <p:pic>
        <p:nvPicPr>
          <p:cNvPr id="20" name="Image 5" descr="preencoded.png"/>
          <p:cNvPicPr>
            <a:picLocks noChangeAspect="1"/>
          </p:cNvPicPr>
          <p:nvPr/>
        </p:nvPicPr>
        <p:blipFill>
          <a:blip r:embed="rId5"/>
          <a:srcRect t="-45" b="-45"/>
          <a:stretch/>
        </p:blipFill>
        <p:spPr>
          <a:xfrm>
            <a:off x="609905" y="523951"/>
            <a:ext cx="256946" cy="228600"/>
          </a:xfrm>
          <a:prstGeom prst="rect">
            <a:avLst/>
          </a:prstGeom>
        </p:spPr>
      </p:pic>
      <p:sp>
        <p:nvSpPr>
          <p:cNvPr id="21" name="Text 13"/>
          <p:cNvSpPr txBox="1"/>
          <p:nvPr/>
        </p:nvSpPr>
        <p:spPr>
          <a:xfrm>
            <a:off x="933602" y="476402"/>
            <a:ext cx="5067605" cy="381305"/>
          </a:xfrm>
          <a:prstGeom prst="rect">
            <a:avLst/>
          </a:prstGeom>
          <a:noFill/>
          <a:ln/>
        </p:spPr>
        <p:txBody>
          <a:bodyPr wrap="square" lIns="0" tIns="0" rIns="0" bIns="0" rtlCol="0" anchor="ctr"/>
          <a:lstStyle/>
          <a:p>
            <a:pPr marL="0" indent="0" algn="l">
              <a:buNone/>
            </a:pPr>
            <a:r>
              <a:rPr lang="en-US" sz="1300" b="1" kern="0" spc="15" dirty="0">
                <a:solidFill>
                  <a:srgbClr val="333333"/>
                </a:solidFill>
                <a:latin typeface="Inter" pitchFamily="34" charset="0"/>
                <a:ea typeface="Inter" pitchFamily="34" charset="-122"/>
                <a:cs typeface="Inter" pitchFamily="34" charset="-120"/>
              </a:rPr>
              <a:t>TOFWERK + Ambient IoT</a:t>
            </a:r>
            <a:endParaRPr lang="en-US" sz="1300" dirty="0"/>
          </a:p>
        </p:txBody>
      </p:sp>
      <p:sp>
        <p:nvSpPr>
          <p:cNvPr id="22" name="Text 14"/>
          <p:cNvSpPr txBox="1"/>
          <p:nvPr/>
        </p:nvSpPr>
        <p:spPr>
          <a:xfrm>
            <a:off x="609905" y="1181405"/>
            <a:ext cx="11965838" cy="609905"/>
          </a:xfrm>
          <a:prstGeom prst="rect">
            <a:avLst/>
          </a:prstGeom>
          <a:noFill/>
          <a:ln/>
        </p:spPr>
        <p:txBody>
          <a:bodyPr wrap="square" lIns="0" tIns="0" rIns="0" bIns="0" rtlCol="0" anchor="ctr"/>
          <a:lstStyle/>
          <a:p>
            <a:pPr marL="0" indent="0" algn="l">
              <a:buNone/>
            </a:pPr>
            <a:r>
              <a:rPr lang="en-US" sz="3900" b="1" kern="0" spc="22" dirty="0">
                <a:solidFill>
                  <a:srgbClr val="333333"/>
                </a:solidFill>
                <a:latin typeface="Inter" pitchFamily="34" charset="0"/>
                <a:ea typeface="Inter" pitchFamily="34" charset="-122"/>
                <a:cs typeface="Inter" pitchFamily="34" charset="-120"/>
              </a:rPr>
              <a:t> Implementation — </a:t>
            </a:r>
            <a:r>
              <a:rPr lang="en-US" sz="3900" b="1" kern="0" spc="22" dirty="0">
                <a:solidFill>
                  <a:srgbClr val="007BFF"/>
                </a:solidFill>
                <a:latin typeface="Inter" pitchFamily="34" charset="0"/>
                <a:ea typeface="Inter" pitchFamily="34" charset="-122"/>
                <a:cs typeface="Inter" pitchFamily="34" charset="-120"/>
              </a:rPr>
              <a:t>From Truth to Control</a:t>
            </a:r>
            <a:endParaRPr lang="en-US" sz="3900" dirty="0"/>
          </a:p>
        </p:txBody>
      </p:sp>
      <p:pic>
        <p:nvPicPr>
          <p:cNvPr id="23" name="Image 6" descr="preencoded.png"/>
          <p:cNvPicPr>
            <a:picLocks noChangeAspect="1"/>
          </p:cNvPicPr>
          <p:nvPr/>
        </p:nvPicPr>
        <p:blipFill>
          <a:blip r:embed="rId6"/>
          <a:srcRect/>
          <a:stretch/>
        </p:blipFill>
        <p:spPr>
          <a:xfrm>
            <a:off x="819302" y="2052828"/>
            <a:ext cx="190195" cy="190195"/>
          </a:xfrm>
          <a:prstGeom prst="rect">
            <a:avLst/>
          </a:prstGeom>
        </p:spPr>
      </p:pic>
      <p:sp>
        <p:nvSpPr>
          <p:cNvPr id="24" name="Text 15"/>
          <p:cNvSpPr txBox="1"/>
          <p:nvPr/>
        </p:nvSpPr>
        <p:spPr>
          <a:xfrm>
            <a:off x="1104595" y="2000707"/>
            <a:ext cx="6439205" cy="305410"/>
          </a:xfrm>
          <a:prstGeom prst="rect">
            <a:avLst/>
          </a:prstGeom>
          <a:noFill/>
          <a:ln/>
        </p:spPr>
        <p:txBody>
          <a:bodyPr wrap="square" lIns="0" tIns="0" rIns="0" bIns="0" rtlCol="0" anchor="ctr"/>
          <a:lstStyle/>
          <a:p>
            <a:pPr marL="0" indent="0" algn="l">
              <a:buNone/>
            </a:pPr>
            <a:r>
              <a:rPr lang="en-US" sz="1200" b="1" dirty="0">
                <a:solidFill>
                  <a:srgbClr val="FFFFFF"/>
                </a:solidFill>
                <a:latin typeface="Inter" pitchFamily="34" charset="0"/>
                <a:ea typeface="Inter" pitchFamily="34" charset="-122"/>
                <a:cs typeface="Inter" pitchFamily="34" charset="-120"/>
              </a:rPr>
              <a:t>Designed for rapid OEM validation and scalable deployment.</a:t>
            </a:r>
            <a:endParaRPr lang="en-US" sz="1200" dirty="0"/>
          </a:p>
        </p:txBody>
      </p:sp>
      <p:sp>
        <p:nvSpPr>
          <p:cNvPr id="25" name="Text 16"/>
          <p:cNvSpPr txBox="1"/>
          <p:nvPr/>
        </p:nvSpPr>
        <p:spPr>
          <a:xfrm>
            <a:off x="609905" y="2419502"/>
            <a:ext cx="9982505" cy="534010"/>
          </a:xfrm>
          <a:prstGeom prst="rect">
            <a:avLst/>
          </a:prstGeom>
          <a:noFill/>
          <a:ln/>
        </p:spPr>
        <p:txBody>
          <a:bodyPr wrap="square" lIns="0" tIns="0" rIns="0" bIns="0" rtlCol="0" anchor="ctr"/>
          <a:lstStyle/>
          <a:p>
            <a:pPr marL="0" indent="0" algn="l">
              <a:buNone/>
            </a:pPr>
            <a:r>
              <a:rPr lang="en-US" sz="1300" b="1" dirty="0">
                <a:solidFill>
                  <a:srgbClr val="333333"/>
                </a:solidFill>
                <a:latin typeface="Inter" pitchFamily="34" charset="0"/>
                <a:ea typeface="Inter" pitchFamily="34" charset="-122"/>
                <a:cs typeface="Inter" pitchFamily="34" charset="-120"/>
              </a:rPr>
              <a:t>A phased approach turns chemical truth into embedded action — then keeps performance verified as conditions evolve.</a:t>
            </a:r>
            <a:endParaRPr lang="en-US" sz="1300" dirty="0"/>
          </a:p>
        </p:txBody>
      </p:sp>
      <p:sp>
        <p:nvSpPr>
          <p:cNvPr id="26" name="Text 17"/>
          <p:cNvSpPr txBox="1"/>
          <p:nvPr/>
        </p:nvSpPr>
        <p:spPr>
          <a:xfrm>
            <a:off x="800100" y="3429000"/>
            <a:ext cx="2377440" cy="267005"/>
          </a:xfrm>
          <a:prstGeom prst="rect">
            <a:avLst/>
          </a:prstGeom>
          <a:noFill/>
          <a:ln/>
        </p:spPr>
        <p:txBody>
          <a:bodyPr wrap="square" lIns="0" tIns="0" rIns="0" bIns="0" rtlCol="0" anchor="ctr"/>
          <a:lstStyle/>
          <a:p>
            <a:pPr marL="0" indent="0" algn="l">
              <a:buNone/>
            </a:pPr>
            <a:r>
              <a:rPr lang="en-US" sz="1000" b="1" kern="0" spc="90" dirty="0">
                <a:solidFill>
                  <a:srgbClr val="007BFF"/>
                </a:solidFill>
                <a:latin typeface="Inter" pitchFamily="34" charset="0"/>
                <a:ea typeface="Inter" pitchFamily="34" charset="-122"/>
                <a:cs typeface="Inter" pitchFamily="34" charset="-120"/>
              </a:rPr>
              <a:t>PHASE A</a:t>
            </a:r>
            <a:endParaRPr lang="en-US" sz="1000" dirty="0"/>
          </a:p>
        </p:txBody>
      </p:sp>
      <p:pic>
        <p:nvPicPr>
          <p:cNvPr id="27" name="Image 7" descr="preencoded.png"/>
          <p:cNvPicPr>
            <a:picLocks noChangeAspect="1"/>
          </p:cNvPicPr>
          <p:nvPr/>
        </p:nvPicPr>
        <p:blipFill>
          <a:blip r:embed="rId7"/>
          <a:srcRect l="-461" r="-461"/>
          <a:stretch/>
        </p:blipFill>
        <p:spPr>
          <a:xfrm>
            <a:off x="800100" y="3760013"/>
            <a:ext cx="237744" cy="209398"/>
          </a:xfrm>
          <a:prstGeom prst="rect">
            <a:avLst/>
          </a:prstGeom>
        </p:spPr>
      </p:pic>
      <p:sp>
        <p:nvSpPr>
          <p:cNvPr id="28" name="Text 18"/>
          <p:cNvSpPr txBox="1"/>
          <p:nvPr/>
        </p:nvSpPr>
        <p:spPr>
          <a:xfrm>
            <a:off x="1104595" y="3715207"/>
            <a:ext cx="2157984" cy="305410"/>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Characterisation</a:t>
            </a:r>
            <a:endParaRPr lang="en-US" sz="1600" dirty="0"/>
          </a:p>
        </p:txBody>
      </p:sp>
      <p:sp>
        <p:nvSpPr>
          <p:cNvPr id="29" name="Text 19"/>
          <p:cNvSpPr txBox="1"/>
          <p:nvPr/>
        </p:nvSpPr>
        <p:spPr>
          <a:xfrm>
            <a:off x="800100" y="4095598"/>
            <a:ext cx="2324405" cy="1000354"/>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Deploy Vocus across selected fab locations and workflows to identify the species and event patterns that drive contamination risk.</a:t>
            </a:r>
            <a:endParaRPr lang="en-US" sz="1000" dirty="0"/>
          </a:p>
        </p:txBody>
      </p:sp>
      <p:sp>
        <p:nvSpPr>
          <p:cNvPr id="30" name="Text 20"/>
          <p:cNvSpPr txBox="1"/>
          <p:nvPr/>
        </p:nvSpPr>
        <p:spPr>
          <a:xfrm>
            <a:off x="800100" y="5191049"/>
            <a:ext cx="2324405" cy="362102"/>
          </a:xfrm>
          <a:prstGeom prst="rect">
            <a:avLst/>
          </a:prstGeom>
          <a:noFill/>
          <a:ln/>
        </p:spPr>
        <p:txBody>
          <a:bodyPr wrap="square" lIns="0" tIns="0" rIns="0" bIns="0" rtlCol="0" anchor="ctr"/>
          <a:lstStyle/>
          <a:p>
            <a:pPr marL="0" indent="0" algn="l">
              <a:buNone/>
            </a:pPr>
            <a:r>
              <a:rPr lang="en-US" sz="900" dirty="0">
                <a:solidFill>
                  <a:srgbClr val="333333"/>
                </a:solidFill>
                <a:latin typeface="Inter" pitchFamily="34" charset="0"/>
                <a:ea typeface="Inter" pitchFamily="34" charset="-122"/>
                <a:cs typeface="Inter" pitchFamily="34" charset="-120"/>
              </a:rPr>
              <a:t>Output: prioritized signatures and excursion context.</a:t>
            </a:r>
            <a:endParaRPr lang="en-US" sz="900" dirty="0"/>
          </a:p>
        </p:txBody>
      </p:sp>
      <p:sp>
        <p:nvSpPr>
          <p:cNvPr id="31" name="Text 21"/>
          <p:cNvSpPr txBox="1"/>
          <p:nvPr/>
        </p:nvSpPr>
        <p:spPr>
          <a:xfrm>
            <a:off x="3619195" y="3429000"/>
            <a:ext cx="2377440" cy="267005"/>
          </a:xfrm>
          <a:prstGeom prst="rect">
            <a:avLst/>
          </a:prstGeom>
          <a:noFill/>
          <a:ln/>
        </p:spPr>
        <p:txBody>
          <a:bodyPr wrap="square" lIns="0" tIns="0" rIns="0" bIns="0" rtlCol="0" anchor="ctr"/>
          <a:lstStyle/>
          <a:p>
            <a:pPr marL="0" indent="0" algn="l">
              <a:buNone/>
            </a:pPr>
            <a:r>
              <a:rPr lang="en-US" sz="1000" b="1" kern="0" spc="90" dirty="0">
                <a:solidFill>
                  <a:srgbClr val="007BFF"/>
                </a:solidFill>
                <a:latin typeface="Inter" pitchFamily="34" charset="0"/>
                <a:ea typeface="Inter" pitchFamily="34" charset="-122"/>
                <a:cs typeface="Inter" pitchFamily="34" charset="-120"/>
              </a:rPr>
              <a:t>PHASE B</a:t>
            </a:r>
            <a:endParaRPr lang="en-US" sz="1000" dirty="0"/>
          </a:p>
        </p:txBody>
      </p:sp>
      <p:pic>
        <p:nvPicPr>
          <p:cNvPr id="32" name="Image 8" descr="preencoded.png"/>
          <p:cNvPicPr>
            <a:picLocks noChangeAspect="1"/>
          </p:cNvPicPr>
          <p:nvPr/>
        </p:nvPicPr>
        <p:blipFill>
          <a:blip r:embed="rId8"/>
          <a:srcRect/>
          <a:stretch/>
        </p:blipFill>
        <p:spPr>
          <a:xfrm>
            <a:off x="3619195" y="3760013"/>
            <a:ext cx="209398" cy="209398"/>
          </a:xfrm>
          <a:prstGeom prst="rect">
            <a:avLst/>
          </a:prstGeom>
        </p:spPr>
      </p:pic>
      <p:sp>
        <p:nvSpPr>
          <p:cNvPr id="33" name="Text 22"/>
          <p:cNvSpPr txBox="1"/>
          <p:nvPr/>
        </p:nvSpPr>
        <p:spPr>
          <a:xfrm>
            <a:off x="3924605" y="3715207"/>
            <a:ext cx="2179930" cy="305410"/>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Model Definition</a:t>
            </a:r>
            <a:endParaRPr lang="en-US" sz="1600" dirty="0"/>
          </a:p>
        </p:txBody>
      </p:sp>
      <p:sp>
        <p:nvSpPr>
          <p:cNvPr id="34" name="Text 23"/>
          <p:cNvSpPr txBox="1"/>
          <p:nvPr/>
        </p:nvSpPr>
        <p:spPr>
          <a:xfrm>
            <a:off x="3619195" y="4095598"/>
            <a:ext cx="2324405" cy="1000354"/>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Translate signatures into target families, thresholds, sensing chemistries, and remediation strategies for FOUP and reticle deployments.</a:t>
            </a:r>
            <a:endParaRPr lang="en-US" sz="1000" dirty="0"/>
          </a:p>
        </p:txBody>
      </p:sp>
      <p:sp>
        <p:nvSpPr>
          <p:cNvPr id="35" name="Text 24"/>
          <p:cNvSpPr txBox="1"/>
          <p:nvPr/>
        </p:nvSpPr>
        <p:spPr>
          <a:xfrm>
            <a:off x="3619195" y="5191049"/>
            <a:ext cx="2324405" cy="362102"/>
          </a:xfrm>
          <a:prstGeom prst="rect">
            <a:avLst/>
          </a:prstGeom>
          <a:noFill/>
          <a:ln/>
        </p:spPr>
        <p:txBody>
          <a:bodyPr wrap="square" lIns="0" tIns="0" rIns="0" bIns="0" rtlCol="0" anchor="ctr"/>
          <a:lstStyle/>
          <a:p>
            <a:pPr marL="0" indent="0" algn="l">
              <a:buNone/>
            </a:pPr>
            <a:r>
              <a:rPr lang="en-US" sz="900" dirty="0">
                <a:solidFill>
                  <a:srgbClr val="333333"/>
                </a:solidFill>
                <a:latin typeface="Inter" pitchFamily="34" charset="0"/>
                <a:ea typeface="Inter" pitchFamily="34" charset="-122"/>
                <a:cs typeface="Inter" pitchFamily="34" charset="-120"/>
              </a:rPr>
              <a:t>Output: configured MMCC rules + media plan.</a:t>
            </a:r>
            <a:endParaRPr lang="en-US" sz="900" dirty="0"/>
          </a:p>
        </p:txBody>
      </p:sp>
      <p:sp>
        <p:nvSpPr>
          <p:cNvPr id="36" name="Text 25"/>
          <p:cNvSpPr txBox="1"/>
          <p:nvPr/>
        </p:nvSpPr>
        <p:spPr>
          <a:xfrm>
            <a:off x="6439205" y="3429000"/>
            <a:ext cx="2377440" cy="267005"/>
          </a:xfrm>
          <a:prstGeom prst="rect">
            <a:avLst/>
          </a:prstGeom>
          <a:noFill/>
          <a:ln/>
        </p:spPr>
        <p:txBody>
          <a:bodyPr wrap="square" lIns="0" tIns="0" rIns="0" bIns="0" rtlCol="0" anchor="ctr"/>
          <a:lstStyle/>
          <a:p>
            <a:pPr marL="0" indent="0" algn="l">
              <a:buNone/>
            </a:pPr>
            <a:r>
              <a:rPr lang="en-US" sz="1000" b="1" kern="0" spc="90" dirty="0">
                <a:solidFill>
                  <a:srgbClr val="007BFF"/>
                </a:solidFill>
                <a:latin typeface="Inter" pitchFamily="34" charset="0"/>
                <a:ea typeface="Inter" pitchFamily="34" charset="-122"/>
                <a:cs typeface="Inter" pitchFamily="34" charset="-120"/>
              </a:rPr>
              <a:t>PHASE C</a:t>
            </a:r>
            <a:endParaRPr lang="en-US" sz="1000" dirty="0"/>
          </a:p>
        </p:txBody>
      </p:sp>
      <p:pic>
        <p:nvPicPr>
          <p:cNvPr id="37" name="Image 9" descr="preencoded.png"/>
          <p:cNvPicPr>
            <a:picLocks noChangeAspect="1"/>
          </p:cNvPicPr>
          <p:nvPr/>
        </p:nvPicPr>
        <p:blipFill>
          <a:blip r:embed="rId9"/>
          <a:srcRect l="-1004" r="-1004"/>
          <a:stretch/>
        </p:blipFill>
        <p:spPr>
          <a:xfrm>
            <a:off x="6439205" y="3760013"/>
            <a:ext cx="267005" cy="209398"/>
          </a:xfrm>
          <a:prstGeom prst="rect">
            <a:avLst/>
          </a:prstGeom>
        </p:spPr>
      </p:pic>
      <p:sp>
        <p:nvSpPr>
          <p:cNvPr id="38" name="Text 26"/>
          <p:cNvSpPr txBox="1"/>
          <p:nvPr/>
        </p:nvSpPr>
        <p:spPr>
          <a:xfrm>
            <a:off x="6743700" y="3715207"/>
            <a:ext cx="1981505" cy="305410"/>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Deployment</a:t>
            </a:r>
            <a:endParaRPr lang="en-US" sz="1600" dirty="0"/>
          </a:p>
        </p:txBody>
      </p:sp>
      <p:sp>
        <p:nvSpPr>
          <p:cNvPr id="39" name="Text 27"/>
          <p:cNvSpPr txBox="1"/>
          <p:nvPr/>
        </p:nvSpPr>
        <p:spPr>
          <a:xfrm>
            <a:off x="6439205" y="4095598"/>
            <a:ext cx="2324405" cy="1000354"/>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Feed MMCC telemetry—adsorption rate, acceleration, time‑to‑threshold, and getter events—into MES, yield, or engineering dashboards.</a:t>
            </a:r>
            <a:endParaRPr lang="en-US" sz="1000" dirty="0"/>
          </a:p>
        </p:txBody>
      </p:sp>
      <p:sp>
        <p:nvSpPr>
          <p:cNvPr id="40" name="Text 28"/>
          <p:cNvSpPr txBox="1"/>
          <p:nvPr/>
        </p:nvSpPr>
        <p:spPr>
          <a:xfrm>
            <a:off x="6439205" y="5191049"/>
            <a:ext cx="2324405" cy="362102"/>
          </a:xfrm>
          <a:prstGeom prst="rect">
            <a:avLst/>
          </a:prstGeom>
          <a:noFill/>
          <a:ln/>
        </p:spPr>
        <p:txBody>
          <a:bodyPr wrap="square" lIns="0" tIns="0" rIns="0" bIns="0" rtlCol="0" anchor="ctr"/>
          <a:lstStyle/>
          <a:p>
            <a:pPr marL="0" indent="0" algn="l">
              <a:buNone/>
            </a:pPr>
            <a:r>
              <a:rPr lang="en-US" sz="900" dirty="0">
                <a:solidFill>
                  <a:srgbClr val="333333"/>
                </a:solidFill>
                <a:latin typeface="Inter" pitchFamily="34" charset="0"/>
                <a:ea typeface="Inter" pitchFamily="34" charset="-122"/>
                <a:cs typeface="Inter" pitchFamily="34" charset="-120"/>
              </a:rPr>
              <a:t>Output: actionable alerts and workflow signals.</a:t>
            </a:r>
            <a:endParaRPr lang="en-US" sz="900" dirty="0"/>
          </a:p>
        </p:txBody>
      </p:sp>
      <p:sp>
        <p:nvSpPr>
          <p:cNvPr id="41" name="Text 29"/>
          <p:cNvSpPr txBox="1"/>
          <p:nvPr/>
        </p:nvSpPr>
        <p:spPr>
          <a:xfrm>
            <a:off x="9182405" y="3429000"/>
            <a:ext cx="2298802" cy="267005"/>
          </a:xfrm>
          <a:prstGeom prst="rect">
            <a:avLst/>
          </a:prstGeom>
          <a:noFill/>
          <a:ln/>
        </p:spPr>
        <p:txBody>
          <a:bodyPr wrap="square" lIns="0" tIns="0" rIns="0" bIns="0" rtlCol="0" anchor="ctr"/>
          <a:lstStyle/>
          <a:p>
            <a:pPr marL="0" indent="0" algn="l">
              <a:buNone/>
            </a:pPr>
            <a:r>
              <a:rPr lang="en-US" sz="1000" b="1" kern="0" spc="90" dirty="0">
                <a:solidFill>
                  <a:srgbClr val="007BFF"/>
                </a:solidFill>
                <a:latin typeface="Inter" pitchFamily="34" charset="0"/>
                <a:ea typeface="Inter" pitchFamily="34" charset="-122"/>
                <a:cs typeface="Inter" pitchFamily="34" charset="-120"/>
              </a:rPr>
              <a:t>PHASE D</a:t>
            </a:r>
            <a:endParaRPr lang="en-US" sz="1000" dirty="0"/>
          </a:p>
        </p:txBody>
      </p:sp>
      <p:sp>
        <p:nvSpPr>
          <p:cNvPr id="42" name="Text 30"/>
          <p:cNvSpPr txBox="1"/>
          <p:nvPr/>
        </p:nvSpPr>
        <p:spPr>
          <a:xfrm>
            <a:off x="9486900" y="3715207"/>
            <a:ext cx="1981505" cy="305410"/>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Verification</a:t>
            </a:r>
            <a:endParaRPr lang="en-US" sz="1600" dirty="0"/>
          </a:p>
        </p:txBody>
      </p:sp>
      <p:sp>
        <p:nvSpPr>
          <p:cNvPr id="43" name="Text 31"/>
          <p:cNvSpPr txBox="1"/>
          <p:nvPr/>
        </p:nvSpPr>
        <p:spPr>
          <a:xfrm>
            <a:off x="9182405" y="4095598"/>
            <a:ext cx="2324405" cy="1000354"/>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Use periodic Vocus campaigns to verify MMCC response, catch new compounds outside the current target set, and refine analytics and media.</a:t>
            </a:r>
            <a:endParaRPr lang="en-US" sz="1000" dirty="0"/>
          </a:p>
        </p:txBody>
      </p:sp>
      <p:sp>
        <p:nvSpPr>
          <p:cNvPr id="44" name="Text 32"/>
          <p:cNvSpPr txBox="1"/>
          <p:nvPr/>
        </p:nvSpPr>
        <p:spPr>
          <a:xfrm>
            <a:off x="9182405" y="5191049"/>
            <a:ext cx="2324405" cy="362102"/>
          </a:xfrm>
          <a:prstGeom prst="rect">
            <a:avLst/>
          </a:prstGeom>
          <a:noFill/>
          <a:ln/>
        </p:spPr>
        <p:txBody>
          <a:bodyPr wrap="square" lIns="0" tIns="0" rIns="0" bIns="0" rtlCol="0" anchor="ctr"/>
          <a:lstStyle/>
          <a:p>
            <a:pPr marL="0" indent="0" algn="l">
              <a:buNone/>
            </a:pPr>
            <a:r>
              <a:rPr lang="en-US" sz="900" dirty="0">
                <a:solidFill>
                  <a:srgbClr val="333333"/>
                </a:solidFill>
                <a:latin typeface="Inter" pitchFamily="34" charset="0"/>
                <a:ea typeface="Inter" pitchFamily="34" charset="-122"/>
                <a:cs typeface="Inter" pitchFamily="34" charset="-120"/>
              </a:rPr>
              <a:t>Output: continuous improvement and expansion.</a:t>
            </a:r>
            <a:endParaRPr lang="en-US" sz="900" dirty="0"/>
          </a:p>
        </p:txBody>
      </p:sp>
      <p:pic>
        <p:nvPicPr>
          <p:cNvPr id="45" name="Image 10" descr="preencoded.png"/>
          <p:cNvPicPr>
            <a:picLocks noChangeAspect="1"/>
          </p:cNvPicPr>
          <p:nvPr/>
        </p:nvPicPr>
        <p:blipFill>
          <a:blip r:embed="rId10"/>
          <a:srcRect/>
          <a:stretch/>
        </p:blipFill>
        <p:spPr>
          <a:xfrm>
            <a:off x="875995" y="6217006"/>
            <a:ext cx="209398" cy="209398"/>
          </a:xfrm>
          <a:prstGeom prst="rect">
            <a:avLst/>
          </a:prstGeom>
        </p:spPr>
      </p:pic>
      <p:sp>
        <p:nvSpPr>
          <p:cNvPr id="46" name="Text 33"/>
          <p:cNvSpPr txBox="1"/>
          <p:nvPr/>
        </p:nvSpPr>
        <p:spPr>
          <a:xfrm>
            <a:off x="1181405" y="6152998"/>
            <a:ext cx="10249510" cy="191110"/>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Fast learning (Vocus → targets) + stable operations (MMCC → control), with periodic audits preserving confidence.</a:t>
            </a:r>
            <a:endParaRPr lang="en-US" sz="1000" dirty="0"/>
          </a:p>
        </p:txBody>
      </p:sp>
      <p:sp>
        <p:nvSpPr>
          <p:cNvPr id="47" name="Text 34"/>
          <p:cNvSpPr txBox="1"/>
          <p:nvPr/>
        </p:nvSpPr>
        <p:spPr>
          <a:xfrm>
            <a:off x="1181405" y="6381598"/>
            <a:ext cx="10249510" cy="152705"/>
          </a:xfrm>
          <a:prstGeom prst="rect">
            <a:avLst/>
          </a:prstGeom>
          <a:noFill/>
          <a:ln/>
        </p:spPr>
        <p:txBody>
          <a:bodyPr wrap="square" lIns="0" tIns="0" rIns="0" bIns="0" rtlCol="0" anchor="ctr"/>
          <a:lstStyle/>
          <a:p>
            <a:pPr marL="0" indent="0" algn="l">
              <a:buNone/>
            </a:pPr>
            <a:r>
              <a:rPr lang="en-US" sz="900" b="1" dirty="0">
                <a:solidFill>
                  <a:srgbClr val="333333">
                    <a:alpha val="90000"/>
                  </a:srgbClr>
                </a:solidFill>
                <a:latin typeface="Inter" pitchFamily="34" charset="0"/>
                <a:ea typeface="Inter" pitchFamily="34" charset="-122"/>
                <a:cs typeface="Inter" pitchFamily="34" charset="-120"/>
              </a:rPr>
              <a:t>Separation of identification and control—connected through verification and model updates.</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8191195" y="-2190902"/>
            <a:ext cx="6858000" cy="6858000"/>
          </a:xfrm>
          <a:prstGeom prst="ellipse">
            <a:avLst/>
          </a:prstGeom>
          <a:solidFill>
            <a:srgbClr val="007BFF">
              <a:alpha val="6000"/>
            </a:srgbClr>
          </a:solidFill>
          <a:ln w="12700">
            <a:solidFill>
              <a:srgbClr val="FFFFFF">
                <a:alpha val="0"/>
              </a:srgbClr>
            </a:solidFill>
            <a:prstDash val="solid"/>
          </a:ln>
        </p:spPr>
        <p:txBody>
          <a:bodyPr/>
          <a:lstStyle/>
          <a:p>
            <a:endParaRPr lang="en-US"/>
          </a:p>
        </p:txBody>
      </p:sp>
      <p:sp>
        <p:nvSpPr>
          <p:cNvPr id="5" name="Shape 3"/>
          <p:cNvSpPr/>
          <p:nvPr/>
        </p:nvSpPr>
        <p:spPr>
          <a:xfrm>
            <a:off x="609905" y="2495398"/>
            <a:ext cx="4972507" cy="3486607"/>
          </a:xfrm>
          <a:prstGeom prst="roundRect">
            <a:avLst>
              <a:gd name="adj" fmla="val 2006"/>
            </a:avLst>
          </a:prstGeom>
          <a:solidFill>
            <a:srgbClr val="F8F9FA"/>
          </a:solidFill>
          <a:ln w="12700">
            <a:solidFill>
              <a:srgbClr val="007BFF">
                <a:alpha val="16000"/>
              </a:srgbClr>
            </a:solidFill>
            <a:prstDash val="solid"/>
          </a:ln>
        </p:spPr>
        <p:txBody>
          <a:bodyPr/>
          <a:lstStyle/>
          <a:p>
            <a:endParaRPr lang="en-US"/>
          </a:p>
        </p:txBody>
      </p:sp>
      <p:pic>
        <p:nvPicPr>
          <p:cNvPr id="6" name="Image 0" descr="preencoded.png"/>
          <p:cNvPicPr>
            <a:picLocks noChangeAspect="1"/>
          </p:cNvPicPr>
          <p:nvPr/>
        </p:nvPicPr>
        <p:blipFill>
          <a:blip r:embed="rId3"/>
          <a:srcRect t="-206" b="-206"/>
          <a:stretch/>
        </p:blipFill>
        <p:spPr>
          <a:xfrm>
            <a:off x="609905" y="2495398"/>
            <a:ext cx="75895" cy="3467405"/>
          </a:xfrm>
          <a:prstGeom prst="rect">
            <a:avLst/>
          </a:prstGeom>
        </p:spPr>
      </p:pic>
      <p:sp>
        <p:nvSpPr>
          <p:cNvPr id="7" name="Shape 4"/>
          <p:cNvSpPr/>
          <p:nvPr/>
        </p:nvSpPr>
        <p:spPr>
          <a:xfrm>
            <a:off x="914400" y="2895905"/>
            <a:ext cx="4362602" cy="895198"/>
          </a:xfrm>
          <a:prstGeom prst="roundRect">
            <a:avLst>
              <a:gd name="adj" fmla="val 26080"/>
            </a:avLst>
          </a:prstGeom>
          <a:solidFill>
            <a:srgbClr val="FFFFFF"/>
          </a:solidFill>
          <a:ln w="12700">
            <a:solidFill>
              <a:srgbClr val="000000">
                <a:alpha val="6000"/>
              </a:srgbClr>
            </a:solidFill>
            <a:prstDash val="solid"/>
          </a:ln>
        </p:spPr>
        <p:txBody>
          <a:bodyPr/>
          <a:lstStyle/>
          <a:p>
            <a:endParaRPr lang="en-US"/>
          </a:p>
        </p:txBody>
      </p:sp>
      <p:pic>
        <p:nvPicPr>
          <p:cNvPr id="8" name="Image 1" descr="preencoded.png"/>
          <p:cNvPicPr>
            <a:picLocks noChangeAspect="1"/>
          </p:cNvPicPr>
          <p:nvPr/>
        </p:nvPicPr>
        <p:blipFill>
          <a:blip r:embed="rId4"/>
          <a:srcRect t="-424" b="-424"/>
          <a:stretch/>
        </p:blipFill>
        <p:spPr>
          <a:xfrm>
            <a:off x="2686507" y="3305556"/>
            <a:ext cx="323698" cy="38405"/>
          </a:xfrm>
          <a:prstGeom prst="rect">
            <a:avLst/>
          </a:prstGeom>
        </p:spPr>
      </p:pic>
      <p:pic>
        <p:nvPicPr>
          <p:cNvPr id="9" name="Image 2" descr="preencoded.png"/>
          <p:cNvPicPr>
            <a:picLocks noChangeAspect="1"/>
          </p:cNvPicPr>
          <p:nvPr/>
        </p:nvPicPr>
        <p:blipFill>
          <a:blip r:embed="rId4"/>
          <a:srcRect t="-424" b="-424"/>
          <a:stretch/>
        </p:blipFill>
        <p:spPr>
          <a:xfrm>
            <a:off x="4629607" y="3305556"/>
            <a:ext cx="323698" cy="38405"/>
          </a:xfrm>
          <a:prstGeom prst="rect">
            <a:avLst/>
          </a:prstGeom>
        </p:spPr>
      </p:pic>
      <p:sp>
        <p:nvSpPr>
          <p:cNvPr id="10" name="Shape 5"/>
          <p:cNvSpPr/>
          <p:nvPr/>
        </p:nvSpPr>
        <p:spPr>
          <a:xfrm>
            <a:off x="5867705" y="2495398"/>
            <a:ext cx="5734202" cy="3486607"/>
          </a:xfrm>
          <a:prstGeom prst="roundRect">
            <a:avLst>
              <a:gd name="adj" fmla="val 2006"/>
            </a:avLst>
          </a:prstGeom>
          <a:solidFill>
            <a:srgbClr val="FFFFFF"/>
          </a:solidFill>
          <a:ln w="12700">
            <a:solidFill>
              <a:srgbClr val="007BFF">
                <a:alpha val="22000"/>
              </a:srgbClr>
            </a:solidFill>
            <a:prstDash val="solid"/>
          </a:ln>
        </p:spPr>
        <p:txBody>
          <a:bodyPr/>
          <a:lstStyle/>
          <a:p>
            <a:endParaRPr lang="en-US"/>
          </a:p>
        </p:txBody>
      </p:sp>
      <p:pic>
        <p:nvPicPr>
          <p:cNvPr id="11" name="Image 3" descr="preencoded.png"/>
          <p:cNvPicPr>
            <a:picLocks noChangeAspect="1"/>
          </p:cNvPicPr>
          <p:nvPr/>
        </p:nvPicPr>
        <p:blipFill>
          <a:blip r:embed="rId3"/>
          <a:srcRect t="-206" b="-206"/>
          <a:stretch/>
        </p:blipFill>
        <p:spPr>
          <a:xfrm>
            <a:off x="5867705" y="2495398"/>
            <a:ext cx="75895" cy="3467405"/>
          </a:xfrm>
          <a:prstGeom prst="rect">
            <a:avLst/>
          </a:prstGeom>
        </p:spPr>
      </p:pic>
      <p:sp>
        <p:nvSpPr>
          <p:cNvPr id="12" name="Shape 6"/>
          <p:cNvSpPr/>
          <p:nvPr/>
        </p:nvSpPr>
        <p:spPr>
          <a:xfrm>
            <a:off x="6133795" y="2781605"/>
            <a:ext cx="5201107" cy="952805"/>
          </a:xfrm>
          <a:prstGeom prst="roundRect">
            <a:avLst>
              <a:gd name="adj" fmla="val 23033"/>
            </a:avLst>
          </a:prstGeom>
          <a:solidFill>
            <a:srgbClr val="F8F9FA"/>
          </a:solidFill>
          <a:ln w="12700">
            <a:solidFill>
              <a:srgbClr val="000000">
                <a:alpha val="6000"/>
              </a:srgbClr>
            </a:solidFill>
            <a:prstDash val="solid"/>
          </a:ln>
        </p:spPr>
        <p:txBody>
          <a:bodyPr/>
          <a:lstStyle/>
          <a:p>
            <a:endParaRPr lang="en-US"/>
          </a:p>
        </p:txBody>
      </p:sp>
      <p:sp>
        <p:nvSpPr>
          <p:cNvPr id="13" name="Shape 7"/>
          <p:cNvSpPr/>
          <p:nvPr/>
        </p:nvSpPr>
        <p:spPr>
          <a:xfrm>
            <a:off x="6133795" y="3866998"/>
            <a:ext cx="5201107" cy="952805"/>
          </a:xfrm>
          <a:prstGeom prst="roundRect">
            <a:avLst>
              <a:gd name="adj" fmla="val 23033"/>
            </a:avLst>
          </a:prstGeom>
          <a:solidFill>
            <a:srgbClr val="FFFFFF"/>
          </a:solidFill>
          <a:ln w="12700">
            <a:solidFill>
              <a:srgbClr val="007BFF">
                <a:alpha val="18000"/>
              </a:srgbClr>
            </a:solidFill>
            <a:prstDash val="solid"/>
          </a:ln>
        </p:spPr>
        <p:txBody>
          <a:bodyPr/>
          <a:lstStyle/>
          <a:p>
            <a:endParaRPr lang="en-US"/>
          </a:p>
        </p:txBody>
      </p:sp>
      <p:sp>
        <p:nvSpPr>
          <p:cNvPr id="14" name="Shape 8"/>
          <p:cNvSpPr/>
          <p:nvPr/>
        </p:nvSpPr>
        <p:spPr>
          <a:xfrm>
            <a:off x="6133795" y="4953305"/>
            <a:ext cx="5201107" cy="952805"/>
          </a:xfrm>
          <a:prstGeom prst="roundRect">
            <a:avLst>
              <a:gd name="adj" fmla="val 23033"/>
            </a:avLst>
          </a:prstGeom>
          <a:solidFill>
            <a:srgbClr val="F8F9FA"/>
          </a:solidFill>
          <a:ln w="12700">
            <a:solidFill>
              <a:srgbClr val="000000">
                <a:alpha val="6000"/>
              </a:srgbClr>
            </a:solidFill>
            <a:prstDash val="solid"/>
          </a:ln>
        </p:spPr>
        <p:txBody>
          <a:bodyPr/>
          <a:lstStyle/>
          <a:p>
            <a:endParaRPr lang="en-US"/>
          </a:p>
        </p:txBody>
      </p:sp>
      <p:sp>
        <p:nvSpPr>
          <p:cNvPr id="15" name="Shape 9"/>
          <p:cNvSpPr/>
          <p:nvPr/>
        </p:nvSpPr>
        <p:spPr>
          <a:xfrm>
            <a:off x="609905" y="6115507"/>
            <a:ext cx="10972800" cy="533095"/>
          </a:xfrm>
          <a:prstGeom prst="roundRect">
            <a:avLst>
              <a:gd name="adj" fmla="val 85763"/>
            </a:avLst>
          </a:prstGeom>
          <a:solidFill>
            <a:srgbClr val="007BFF"/>
          </a:solidFill>
          <a:ln w="12700">
            <a:solidFill>
              <a:srgbClr val="FFFFFF">
                <a:alpha val="0"/>
              </a:srgbClr>
            </a:solidFill>
            <a:prstDash val="solid"/>
          </a:ln>
        </p:spPr>
        <p:txBody>
          <a:bodyPr/>
          <a:lstStyle/>
          <a:p>
            <a:endParaRPr lang="en-US"/>
          </a:p>
        </p:txBody>
      </p:sp>
      <p:pic>
        <p:nvPicPr>
          <p:cNvPr id="16" name="Image 4" descr="preencoded.png"/>
          <p:cNvPicPr>
            <a:picLocks noChangeAspect="1"/>
          </p:cNvPicPr>
          <p:nvPr/>
        </p:nvPicPr>
        <p:blipFill>
          <a:blip r:embed="rId5"/>
          <a:srcRect/>
          <a:stretch/>
        </p:blipFill>
        <p:spPr>
          <a:xfrm>
            <a:off x="609905" y="523951"/>
            <a:ext cx="228600" cy="228600"/>
          </a:xfrm>
          <a:prstGeom prst="rect">
            <a:avLst/>
          </a:prstGeom>
        </p:spPr>
      </p:pic>
      <p:sp>
        <p:nvSpPr>
          <p:cNvPr id="17" name="Text 10"/>
          <p:cNvSpPr txBox="1"/>
          <p:nvPr/>
        </p:nvSpPr>
        <p:spPr>
          <a:xfrm>
            <a:off x="933602" y="476402"/>
            <a:ext cx="5067605" cy="381305"/>
          </a:xfrm>
          <a:prstGeom prst="rect">
            <a:avLst/>
          </a:prstGeom>
          <a:noFill/>
          <a:ln/>
        </p:spPr>
        <p:txBody>
          <a:bodyPr wrap="square" lIns="0" tIns="0" rIns="0" bIns="0" rtlCol="0" anchor="ctr"/>
          <a:lstStyle/>
          <a:p>
            <a:pPr marL="0" indent="0" algn="l">
              <a:buNone/>
            </a:pPr>
            <a:r>
              <a:rPr lang="en-US" sz="1300" b="1" kern="0" spc="15" dirty="0">
                <a:solidFill>
                  <a:srgbClr val="333333"/>
                </a:solidFill>
                <a:latin typeface="Inter" pitchFamily="34" charset="0"/>
                <a:ea typeface="Inter" pitchFamily="34" charset="-122"/>
                <a:cs typeface="Inter" pitchFamily="34" charset="-120"/>
              </a:rPr>
              <a:t>TOFWERK + Ambient IoT</a:t>
            </a:r>
            <a:endParaRPr lang="en-US" sz="1300" dirty="0"/>
          </a:p>
        </p:txBody>
      </p:sp>
      <p:sp>
        <p:nvSpPr>
          <p:cNvPr id="18" name="Text 11"/>
          <p:cNvSpPr txBox="1"/>
          <p:nvPr/>
        </p:nvSpPr>
        <p:spPr>
          <a:xfrm>
            <a:off x="609905" y="1181405"/>
            <a:ext cx="11163910" cy="609905"/>
          </a:xfrm>
          <a:prstGeom prst="rect">
            <a:avLst/>
          </a:prstGeom>
          <a:noFill/>
          <a:ln/>
        </p:spPr>
        <p:txBody>
          <a:bodyPr wrap="square" lIns="0" tIns="0" rIns="0" bIns="0" rtlCol="0" anchor="ctr"/>
          <a:lstStyle/>
          <a:p>
            <a:pPr marL="0" indent="0" algn="l">
              <a:buNone/>
            </a:pPr>
            <a:r>
              <a:rPr lang="en-US" sz="4000" b="1" kern="0" spc="22" dirty="0">
                <a:solidFill>
                  <a:srgbClr val="333333"/>
                </a:solidFill>
                <a:latin typeface="Inter" pitchFamily="34" charset="0"/>
                <a:ea typeface="Inter" pitchFamily="34" charset="-122"/>
                <a:cs typeface="Inter" pitchFamily="34" charset="-120"/>
              </a:rPr>
              <a:t> POC Strategy &amp; </a:t>
            </a:r>
            <a:r>
              <a:rPr lang="en-US" sz="4000" b="1" kern="0" spc="22" dirty="0">
                <a:solidFill>
                  <a:srgbClr val="007BFF"/>
                </a:solidFill>
                <a:latin typeface="Inter" pitchFamily="34" charset="0"/>
                <a:ea typeface="Inter" pitchFamily="34" charset="-122"/>
                <a:cs typeface="Inter" pitchFamily="34" charset="-120"/>
              </a:rPr>
              <a:t>Validation Path</a:t>
            </a:r>
            <a:endParaRPr lang="en-US" sz="4000" dirty="0"/>
          </a:p>
        </p:txBody>
      </p:sp>
      <p:sp>
        <p:nvSpPr>
          <p:cNvPr id="19" name="Text 12"/>
          <p:cNvSpPr txBox="1"/>
          <p:nvPr/>
        </p:nvSpPr>
        <p:spPr>
          <a:xfrm>
            <a:off x="609905" y="1962302"/>
            <a:ext cx="11087100" cy="267005"/>
          </a:xfrm>
          <a:prstGeom prst="rect">
            <a:avLst/>
          </a:prstGeom>
          <a:noFill/>
          <a:ln/>
        </p:spPr>
        <p:txBody>
          <a:bodyPr wrap="square" lIns="0" tIns="0" rIns="0" bIns="0" rtlCol="0" anchor="ctr"/>
          <a:lstStyle/>
          <a:p>
            <a:pPr marL="0" indent="0" algn="l">
              <a:buNone/>
            </a:pPr>
            <a:r>
              <a:rPr lang="en-US" sz="1300" b="1" dirty="0">
                <a:solidFill>
                  <a:srgbClr val="333333"/>
                </a:solidFill>
                <a:latin typeface="Inter" pitchFamily="34" charset="0"/>
                <a:ea typeface="Inter" pitchFamily="34" charset="-122"/>
                <a:cs typeface="Inter" pitchFamily="34" charset="-120"/>
              </a:rPr>
              <a:t>De-risk deployment by proving correlation → prediction → controlled response.</a:t>
            </a:r>
            <a:endParaRPr lang="en-US" sz="1300" dirty="0"/>
          </a:p>
        </p:txBody>
      </p:sp>
      <p:pic>
        <p:nvPicPr>
          <p:cNvPr id="20" name="Image 5" descr="preencoded.png"/>
          <p:cNvPicPr>
            <a:picLocks noChangeAspect="1"/>
          </p:cNvPicPr>
          <p:nvPr/>
        </p:nvPicPr>
        <p:blipFill>
          <a:blip r:embed="rId6"/>
          <a:srcRect t="-600" b="-600"/>
          <a:stretch/>
        </p:blipFill>
        <p:spPr>
          <a:xfrm>
            <a:off x="1143000" y="3169310"/>
            <a:ext cx="181051" cy="209398"/>
          </a:xfrm>
          <a:prstGeom prst="rect">
            <a:avLst/>
          </a:prstGeom>
        </p:spPr>
      </p:pic>
      <p:sp>
        <p:nvSpPr>
          <p:cNvPr id="21" name="Text 13"/>
          <p:cNvSpPr txBox="1"/>
          <p:nvPr/>
        </p:nvSpPr>
        <p:spPr>
          <a:xfrm>
            <a:off x="1466698" y="3086100"/>
            <a:ext cx="1600200" cy="267005"/>
          </a:xfrm>
          <a:prstGeom prst="rect">
            <a:avLst/>
          </a:prstGeom>
          <a:noFill/>
          <a:ln/>
        </p:spPr>
        <p:txBody>
          <a:bodyPr wrap="square" lIns="0" tIns="0" rIns="0" bIns="0" rtlCol="0" anchor="ctr"/>
          <a:lstStyle/>
          <a:p>
            <a:pPr marL="0" indent="0" algn="l">
              <a:buNone/>
            </a:pPr>
            <a:r>
              <a:rPr lang="en-US" sz="1200" b="1" dirty="0">
                <a:solidFill>
                  <a:srgbClr val="333333"/>
                </a:solidFill>
                <a:latin typeface="Inter" pitchFamily="34" charset="0"/>
                <a:ea typeface="Inter" pitchFamily="34" charset="-122"/>
                <a:cs typeface="Inter" pitchFamily="34" charset="-120"/>
              </a:rPr>
              <a:t>Vocus chemistry</a:t>
            </a:r>
            <a:endParaRPr lang="en-US" sz="1200" dirty="0"/>
          </a:p>
        </p:txBody>
      </p:sp>
      <p:pic>
        <p:nvPicPr>
          <p:cNvPr id="22" name="Image 6" descr="preencoded.png"/>
          <p:cNvPicPr>
            <a:picLocks noChangeAspect="1"/>
          </p:cNvPicPr>
          <p:nvPr/>
        </p:nvPicPr>
        <p:blipFill>
          <a:blip r:embed="rId7"/>
          <a:srcRect/>
          <a:stretch/>
        </p:blipFill>
        <p:spPr>
          <a:xfrm>
            <a:off x="3066898" y="3169310"/>
            <a:ext cx="209398" cy="209398"/>
          </a:xfrm>
          <a:prstGeom prst="rect">
            <a:avLst/>
          </a:prstGeom>
        </p:spPr>
      </p:pic>
      <p:sp>
        <p:nvSpPr>
          <p:cNvPr id="23" name="Text 14"/>
          <p:cNvSpPr txBox="1"/>
          <p:nvPr/>
        </p:nvSpPr>
        <p:spPr>
          <a:xfrm>
            <a:off x="3372307" y="3086100"/>
            <a:ext cx="1696212" cy="267005"/>
          </a:xfrm>
          <a:prstGeom prst="rect">
            <a:avLst/>
          </a:prstGeom>
          <a:noFill/>
          <a:ln/>
        </p:spPr>
        <p:txBody>
          <a:bodyPr wrap="square" lIns="0" tIns="0" rIns="0" bIns="0" rtlCol="0" anchor="ctr"/>
          <a:lstStyle/>
          <a:p>
            <a:pPr marL="0" indent="0" algn="l">
              <a:buNone/>
            </a:pPr>
            <a:r>
              <a:rPr lang="en-US" sz="1200" b="1" dirty="0">
                <a:solidFill>
                  <a:srgbClr val="333333"/>
                </a:solidFill>
                <a:latin typeface="Inter" pitchFamily="34" charset="0"/>
                <a:ea typeface="Inter" pitchFamily="34" charset="-122"/>
                <a:cs typeface="Inter" pitchFamily="34" charset="-120"/>
              </a:rPr>
              <a:t>Models &amp; rules</a:t>
            </a:r>
            <a:endParaRPr lang="en-US" sz="1200" dirty="0"/>
          </a:p>
        </p:txBody>
      </p:sp>
      <p:pic>
        <p:nvPicPr>
          <p:cNvPr id="24" name="Image 7" descr="preencoded.png"/>
          <p:cNvPicPr>
            <a:picLocks noChangeAspect="1"/>
          </p:cNvPicPr>
          <p:nvPr/>
        </p:nvPicPr>
        <p:blipFill>
          <a:blip r:embed="rId8"/>
          <a:srcRect/>
          <a:stretch/>
        </p:blipFill>
        <p:spPr>
          <a:xfrm>
            <a:off x="4800600" y="3169310"/>
            <a:ext cx="209398" cy="209398"/>
          </a:xfrm>
          <a:prstGeom prst="rect">
            <a:avLst/>
          </a:prstGeom>
        </p:spPr>
      </p:pic>
      <p:sp>
        <p:nvSpPr>
          <p:cNvPr id="25" name="Text 15"/>
          <p:cNvSpPr txBox="1"/>
          <p:nvPr/>
        </p:nvSpPr>
        <p:spPr>
          <a:xfrm>
            <a:off x="914400" y="3981298"/>
            <a:ext cx="4457700" cy="191110"/>
          </a:xfrm>
          <a:prstGeom prst="rect">
            <a:avLst/>
          </a:prstGeom>
          <a:noFill/>
          <a:ln/>
        </p:spPr>
        <p:txBody>
          <a:bodyPr wrap="square" lIns="0" tIns="0" rIns="0" bIns="0" rtlCol="0" anchor="ctr"/>
          <a:lstStyle/>
          <a:p>
            <a:pPr marL="0" indent="0" algn="l">
              <a:buNone/>
            </a:pPr>
            <a:r>
              <a:rPr lang="en-US" sz="1000" b="1" kern="0" spc="15" dirty="0">
                <a:solidFill>
                  <a:srgbClr val="333333"/>
                </a:solidFill>
                <a:latin typeface="Inter" pitchFamily="34" charset="0"/>
                <a:ea typeface="Inter" pitchFamily="34" charset="-122"/>
                <a:cs typeface="Inter" pitchFamily="34" charset="-120"/>
              </a:rPr>
              <a:t>POC focus</a:t>
            </a:r>
            <a:endParaRPr lang="en-US" sz="1000" dirty="0"/>
          </a:p>
        </p:txBody>
      </p:sp>
      <p:sp>
        <p:nvSpPr>
          <p:cNvPr id="26" name="Text 16"/>
          <p:cNvSpPr txBox="1"/>
          <p:nvPr/>
        </p:nvSpPr>
        <p:spPr>
          <a:xfrm>
            <a:off x="914400" y="4267505"/>
            <a:ext cx="4420210" cy="400507"/>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Establish a defensible mapping from </a:t>
            </a:r>
            <a:r>
              <a:rPr lang="en-US" sz="1000" b="1" dirty="0">
                <a:solidFill>
                  <a:srgbClr val="007BFF"/>
                </a:solidFill>
                <a:latin typeface="Inter" pitchFamily="34" charset="0"/>
                <a:ea typeface="Inter" pitchFamily="34" charset="-122"/>
                <a:cs typeface="Inter" pitchFamily="34" charset="-120"/>
              </a:rPr>
              <a:t>chemical ground truth</a:t>
            </a:r>
            <a:r>
              <a:rPr lang="en-US" sz="1000" b="1" dirty="0">
                <a:solidFill>
                  <a:srgbClr val="333333"/>
                </a:solidFill>
                <a:latin typeface="Inter" pitchFamily="34" charset="0"/>
                <a:ea typeface="Inter" pitchFamily="34" charset="-122"/>
                <a:cs typeface="Inter" pitchFamily="34" charset="-120"/>
              </a:rPr>
              <a:t> to embedded signals and control actions. </a:t>
            </a:r>
            <a:endParaRPr lang="en-US" sz="1000" dirty="0"/>
          </a:p>
        </p:txBody>
      </p:sp>
      <p:sp>
        <p:nvSpPr>
          <p:cNvPr id="27" name="Text 17"/>
          <p:cNvSpPr txBox="1"/>
          <p:nvPr/>
        </p:nvSpPr>
        <p:spPr>
          <a:xfrm>
            <a:off x="914400" y="4762195"/>
            <a:ext cx="4420210" cy="362102"/>
          </a:xfrm>
          <a:prstGeom prst="rect">
            <a:avLst/>
          </a:prstGeom>
          <a:noFill/>
          <a:ln/>
        </p:spPr>
        <p:txBody>
          <a:bodyPr wrap="square" lIns="0" tIns="0" rIns="0" bIns="0" rtlCol="0" anchor="ctr"/>
          <a:lstStyle/>
          <a:p>
            <a:pPr marL="0" indent="0" algn="l">
              <a:buNone/>
            </a:pPr>
            <a:r>
              <a:rPr lang="en-US" sz="900" dirty="0">
                <a:solidFill>
                  <a:srgbClr val="333333"/>
                </a:solidFill>
                <a:latin typeface="Inter" pitchFamily="34" charset="0"/>
                <a:ea typeface="Inter" pitchFamily="34" charset="-122"/>
                <a:cs typeface="Inter" pitchFamily="34" charset="-120"/>
              </a:rPr>
              <a:t>Outcome: calibrated sensing, validated thresholds, and measurable response effectiveness inside FOUP/reticle micro‑environments.</a:t>
            </a:r>
            <a:endParaRPr lang="en-US" sz="900" dirty="0"/>
          </a:p>
        </p:txBody>
      </p:sp>
      <p:pic>
        <p:nvPicPr>
          <p:cNvPr id="28" name="Image 8" descr="preencoded.png"/>
          <p:cNvPicPr>
            <a:picLocks noChangeAspect="1"/>
          </p:cNvPicPr>
          <p:nvPr/>
        </p:nvPicPr>
        <p:blipFill>
          <a:blip r:embed="rId9"/>
          <a:srcRect l="-1004" r="-1004"/>
          <a:stretch/>
        </p:blipFill>
        <p:spPr>
          <a:xfrm>
            <a:off x="6344107" y="3055010"/>
            <a:ext cx="267005" cy="209398"/>
          </a:xfrm>
          <a:prstGeom prst="rect">
            <a:avLst/>
          </a:prstGeom>
        </p:spPr>
      </p:pic>
      <p:sp>
        <p:nvSpPr>
          <p:cNvPr id="29" name="Text 18"/>
          <p:cNvSpPr txBox="1"/>
          <p:nvPr/>
        </p:nvSpPr>
        <p:spPr>
          <a:xfrm>
            <a:off x="6667805" y="2895905"/>
            <a:ext cx="4591202" cy="247802"/>
          </a:xfrm>
          <a:prstGeom prst="rect">
            <a:avLst/>
          </a:prstGeom>
          <a:noFill/>
          <a:ln/>
        </p:spPr>
        <p:txBody>
          <a:bodyPr wrap="square" lIns="0" tIns="0" rIns="0" bIns="0" rtlCol="0" anchor="ctr"/>
          <a:lstStyle/>
          <a:p>
            <a:pPr marL="0" indent="0" algn="l">
              <a:buNone/>
            </a:pPr>
            <a:r>
              <a:rPr lang="en-US" sz="1200" b="1" kern="0" spc="60" dirty="0">
                <a:solidFill>
                  <a:srgbClr val="007BFF"/>
                </a:solidFill>
                <a:latin typeface="Inter" pitchFamily="34" charset="0"/>
                <a:ea typeface="Inter" pitchFamily="34" charset="-122"/>
                <a:cs typeface="Inter" pitchFamily="34" charset="-120"/>
              </a:rPr>
              <a:t>PHASE 1 — CORRELATION</a:t>
            </a:r>
            <a:endParaRPr lang="en-US" sz="1200" dirty="0"/>
          </a:p>
        </p:txBody>
      </p:sp>
      <p:sp>
        <p:nvSpPr>
          <p:cNvPr id="30" name="Text 19"/>
          <p:cNvSpPr txBox="1"/>
          <p:nvPr/>
        </p:nvSpPr>
        <p:spPr>
          <a:xfrm>
            <a:off x="6667805" y="3161995"/>
            <a:ext cx="4553712"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Vocus chemistry ↔ QCM/MOF signals. Identify key contaminant families and signal features.</a:t>
            </a:r>
            <a:endParaRPr lang="en-US" sz="1000" dirty="0"/>
          </a:p>
        </p:txBody>
      </p:sp>
      <p:pic>
        <p:nvPicPr>
          <p:cNvPr id="31" name="Image 9" descr="preencoded.png"/>
          <p:cNvPicPr>
            <a:picLocks noChangeAspect="1"/>
          </p:cNvPicPr>
          <p:nvPr/>
        </p:nvPicPr>
        <p:blipFill>
          <a:blip r:embed="rId10"/>
          <a:srcRect/>
          <a:stretch/>
        </p:blipFill>
        <p:spPr>
          <a:xfrm>
            <a:off x="6344107" y="4141318"/>
            <a:ext cx="209398" cy="209398"/>
          </a:xfrm>
          <a:prstGeom prst="rect">
            <a:avLst/>
          </a:prstGeom>
        </p:spPr>
      </p:pic>
      <p:sp>
        <p:nvSpPr>
          <p:cNvPr id="32" name="Text 20"/>
          <p:cNvSpPr txBox="1"/>
          <p:nvPr/>
        </p:nvSpPr>
        <p:spPr>
          <a:xfrm>
            <a:off x="6667805" y="3981298"/>
            <a:ext cx="4591202" cy="247802"/>
          </a:xfrm>
          <a:prstGeom prst="rect">
            <a:avLst/>
          </a:prstGeom>
          <a:noFill/>
          <a:ln/>
        </p:spPr>
        <p:txBody>
          <a:bodyPr wrap="square" lIns="0" tIns="0" rIns="0" bIns="0" rtlCol="0" anchor="ctr"/>
          <a:lstStyle/>
          <a:p>
            <a:pPr marL="0" indent="0" algn="l">
              <a:buNone/>
            </a:pPr>
            <a:r>
              <a:rPr lang="en-US" sz="1200" b="1" kern="0" spc="60" dirty="0">
                <a:solidFill>
                  <a:srgbClr val="007BFF"/>
                </a:solidFill>
                <a:latin typeface="Inter" pitchFamily="34" charset="0"/>
                <a:ea typeface="Inter" pitchFamily="34" charset="-122"/>
                <a:cs typeface="Inter" pitchFamily="34" charset="-120"/>
              </a:rPr>
              <a:t>PHASE 2 — MODEL DEVELOPMENT</a:t>
            </a:r>
            <a:endParaRPr lang="en-US" sz="1200" dirty="0"/>
          </a:p>
        </p:txBody>
      </p:sp>
      <p:sp>
        <p:nvSpPr>
          <p:cNvPr id="33" name="Text 21"/>
          <p:cNvSpPr txBox="1"/>
          <p:nvPr/>
        </p:nvSpPr>
        <p:spPr>
          <a:xfrm>
            <a:off x="6667805" y="4248302"/>
            <a:ext cx="4553712"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Pattern recognition, threshold definition, and early prediction capability for actionability.</a:t>
            </a:r>
            <a:endParaRPr lang="en-US" sz="1000" dirty="0"/>
          </a:p>
        </p:txBody>
      </p:sp>
      <p:pic>
        <p:nvPicPr>
          <p:cNvPr id="34" name="Image 10" descr="preencoded.png"/>
          <p:cNvPicPr>
            <a:picLocks noChangeAspect="1"/>
          </p:cNvPicPr>
          <p:nvPr/>
        </p:nvPicPr>
        <p:blipFill>
          <a:blip r:embed="rId11"/>
          <a:srcRect t="-600" b="-600"/>
          <a:stretch/>
        </p:blipFill>
        <p:spPr>
          <a:xfrm>
            <a:off x="6344107" y="5226710"/>
            <a:ext cx="181051" cy="209398"/>
          </a:xfrm>
          <a:prstGeom prst="rect">
            <a:avLst/>
          </a:prstGeom>
        </p:spPr>
      </p:pic>
      <p:sp>
        <p:nvSpPr>
          <p:cNvPr id="35" name="Text 22"/>
          <p:cNvSpPr txBox="1"/>
          <p:nvPr/>
        </p:nvSpPr>
        <p:spPr>
          <a:xfrm>
            <a:off x="6667805" y="5067605"/>
            <a:ext cx="4591202" cy="247802"/>
          </a:xfrm>
          <a:prstGeom prst="rect">
            <a:avLst/>
          </a:prstGeom>
          <a:noFill/>
          <a:ln/>
        </p:spPr>
        <p:txBody>
          <a:bodyPr wrap="square" lIns="0" tIns="0" rIns="0" bIns="0" rtlCol="0" anchor="ctr"/>
          <a:lstStyle/>
          <a:p>
            <a:pPr marL="0" indent="0" algn="l">
              <a:buNone/>
            </a:pPr>
            <a:r>
              <a:rPr lang="en-US" sz="1200" b="1" kern="0" spc="60" dirty="0">
                <a:solidFill>
                  <a:srgbClr val="007BFF"/>
                </a:solidFill>
                <a:latin typeface="Inter" pitchFamily="34" charset="0"/>
                <a:ea typeface="Inter" pitchFamily="34" charset="-122"/>
                <a:cs typeface="Inter" pitchFamily="34" charset="-120"/>
              </a:rPr>
              <a:t>PHASE 3 — CONTROLLED RESPONSE</a:t>
            </a:r>
            <a:endParaRPr lang="en-US" sz="1200" dirty="0"/>
          </a:p>
        </p:txBody>
      </p:sp>
      <p:sp>
        <p:nvSpPr>
          <p:cNvPr id="36" name="Text 23"/>
          <p:cNvSpPr txBox="1"/>
          <p:nvPr/>
        </p:nvSpPr>
        <p:spPr>
          <a:xfrm>
            <a:off x="6667805" y="5333695"/>
            <a:ext cx="4553712"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Simulated or real getter activation. Measure response effectiveness and refine decision rules.</a:t>
            </a:r>
            <a:endParaRPr lang="en-US" sz="1000" dirty="0"/>
          </a:p>
        </p:txBody>
      </p:sp>
      <p:pic>
        <p:nvPicPr>
          <p:cNvPr id="37" name="Image 11" descr="preencoded.png"/>
          <p:cNvPicPr>
            <a:picLocks noChangeAspect="1"/>
          </p:cNvPicPr>
          <p:nvPr/>
        </p:nvPicPr>
        <p:blipFill>
          <a:blip r:embed="rId12"/>
          <a:srcRect/>
          <a:stretch/>
        </p:blipFill>
        <p:spPr>
          <a:xfrm>
            <a:off x="875995" y="6274613"/>
            <a:ext cx="209398" cy="209398"/>
          </a:xfrm>
          <a:prstGeom prst="rect">
            <a:avLst/>
          </a:prstGeom>
        </p:spPr>
      </p:pic>
      <p:sp>
        <p:nvSpPr>
          <p:cNvPr id="38" name="Text 24"/>
          <p:cNvSpPr txBox="1"/>
          <p:nvPr/>
        </p:nvSpPr>
        <p:spPr>
          <a:xfrm>
            <a:off x="1181405" y="6229807"/>
            <a:ext cx="10249510" cy="267005"/>
          </a:xfrm>
          <a:prstGeom prst="rect">
            <a:avLst/>
          </a:prstGeom>
          <a:noFill/>
          <a:ln/>
        </p:spPr>
        <p:txBody>
          <a:bodyPr wrap="square" lIns="0" tIns="0" rIns="0" bIns="0" rtlCol="0" anchor="ctr"/>
          <a:lstStyle/>
          <a:p>
            <a:pPr marL="0" indent="0" algn="l">
              <a:buNone/>
            </a:pPr>
            <a:r>
              <a:rPr lang="en-US" sz="1300" b="1" dirty="0">
                <a:solidFill>
                  <a:srgbClr val="FFFFFF"/>
                </a:solidFill>
                <a:latin typeface="Inter" pitchFamily="34" charset="0"/>
                <a:ea typeface="Inter" pitchFamily="34" charset="-122"/>
                <a:cs typeface="Inter" pitchFamily="34" charset="-120"/>
              </a:rPr>
              <a:t>POC is focused on calibration, correlation, and prediction — not just sensing.</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8191195" y="0"/>
            <a:ext cx="7048195" cy="7048195"/>
          </a:xfrm>
          <a:prstGeom prst="ellipse">
            <a:avLst/>
          </a:prstGeom>
          <a:solidFill>
            <a:srgbClr val="007BFF">
              <a:alpha val="6000"/>
            </a:srgbClr>
          </a:solidFill>
          <a:ln w="12700">
            <a:solidFill>
              <a:srgbClr val="FFFFFF">
                <a:alpha val="0"/>
              </a:srgbClr>
            </a:solidFill>
            <a:prstDash val="solid"/>
          </a:ln>
        </p:spPr>
        <p:txBody>
          <a:bodyPr/>
          <a:lstStyle/>
          <a:p>
            <a:endParaRPr lang="en-US"/>
          </a:p>
        </p:txBody>
      </p:sp>
      <p:pic>
        <p:nvPicPr>
          <p:cNvPr id="5" name="Image 0" descr="preencoded.png"/>
          <p:cNvPicPr>
            <a:picLocks noChangeAspect="1"/>
          </p:cNvPicPr>
          <p:nvPr/>
        </p:nvPicPr>
        <p:blipFill>
          <a:blip r:embed="rId3"/>
          <a:srcRect l="-202" r="-202"/>
          <a:stretch/>
        </p:blipFill>
        <p:spPr>
          <a:xfrm>
            <a:off x="875995" y="2572207"/>
            <a:ext cx="10439705" cy="75895"/>
          </a:xfrm>
          <a:prstGeom prst="rect">
            <a:avLst/>
          </a:prstGeom>
        </p:spPr>
      </p:pic>
      <p:sp>
        <p:nvSpPr>
          <p:cNvPr id="6" name="Shape 3"/>
          <p:cNvSpPr/>
          <p:nvPr/>
        </p:nvSpPr>
        <p:spPr>
          <a:xfrm>
            <a:off x="609905" y="2762402"/>
            <a:ext cx="2686507" cy="2305202"/>
          </a:xfrm>
          <a:prstGeom prst="roundRect">
            <a:avLst>
              <a:gd name="adj" fmla="val 4590"/>
            </a:avLst>
          </a:prstGeom>
          <a:solidFill>
            <a:srgbClr val="F8F9FA"/>
          </a:solidFill>
          <a:ln w="12700">
            <a:solidFill>
              <a:srgbClr val="007BFF">
                <a:alpha val="16000"/>
              </a:srgbClr>
            </a:solidFill>
            <a:prstDash val="solid"/>
          </a:ln>
        </p:spPr>
        <p:txBody>
          <a:bodyPr/>
          <a:lstStyle/>
          <a:p>
            <a:endParaRPr lang="en-US"/>
          </a:p>
        </p:txBody>
      </p:sp>
      <p:pic>
        <p:nvPicPr>
          <p:cNvPr id="7" name="Image 1" descr="preencoded.png"/>
          <p:cNvPicPr>
            <a:picLocks noChangeAspect="1"/>
          </p:cNvPicPr>
          <p:nvPr/>
        </p:nvPicPr>
        <p:blipFill>
          <a:blip r:embed="rId4"/>
          <a:srcRect t="-201" b="-201"/>
          <a:stretch/>
        </p:blipFill>
        <p:spPr>
          <a:xfrm>
            <a:off x="609905" y="2762402"/>
            <a:ext cx="75895" cy="2286000"/>
          </a:xfrm>
          <a:prstGeom prst="rect">
            <a:avLst/>
          </a:prstGeom>
        </p:spPr>
      </p:pic>
      <p:sp>
        <p:nvSpPr>
          <p:cNvPr id="8" name="Shape 4"/>
          <p:cNvSpPr/>
          <p:nvPr/>
        </p:nvSpPr>
        <p:spPr>
          <a:xfrm>
            <a:off x="1867205" y="2457907"/>
            <a:ext cx="209398" cy="209398"/>
          </a:xfrm>
          <a:prstGeom prst="ellipse">
            <a:avLst/>
          </a:prstGeom>
          <a:solidFill>
            <a:srgbClr val="007BFF"/>
          </a:solidFill>
          <a:ln w="12700">
            <a:solidFill>
              <a:srgbClr val="FFFFFF">
                <a:alpha val="0"/>
              </a:srgbClr>
            </a:solidFill>
            <a:prstDash val="solid"/>
          </a:ln>
        </p:spPr>
        <p:txBody>
          <a:bodyPr/>
          <a:lstStyle/>
          <a:p>
            <a:endParaRPr lang="en-US"/>
          </a:p>
        </p:txBody>
      </p:sp>
      <p:sp>
        <p:nvSpPr>
          <p:cNvPr id="9" name="Shape 5"/>
          <p:cNvSpPr/>
          <p:nvPr/>
        </p:nvSpPr>
        <p:spPr>
          <a:xfrm>
            <a:off x="3429000" y="2762402"/>
            <a:ext cx="2686507" cy="2305202"/>
          </a:xfrm>
          <a:prstGeom prst="roundRect">
            <a:avLst>
              <a:gd name="adj" fmla="val 4590"/>
            </a:avLst>
          </a:prstGeom>
          <a:solidFill>
            <a:srgbClr val="FFFFFF"/>
          </a:solidFill>
          <a:ln w="12700">
            <a:solidFill>
              <a:srgbClr val="007BFF">
                <a:alpha val="22000"/>
              </a:srgbClr>
            </a:solidFill>
            <a:prstDash val="solid"/>
          </a:ln>
        </p:spPr>
        <p:txBody>
          <a:bodyPr/>
          <a:lstStyle/>
          <a:p>
            <a:endParaRPr lang="en-US"/>
          </a:p>
        </p:txBody>
      </p:sp>
      <p:pic>
        <p:nvPicPr>
          <p:cNvPr id="10" name="Image 2" descr="preencoded.png"/>
          <p:cNvPicPr>
            <a:picLocks noChangeAspect="1"/>
          </p:cNvPicPr>
          <p:nvPr/>
        </p:nvPicPr>
        <p:blipFill>
          <a:blip r:embed="rId4"/>
          <a:srcRect t="-201" b="-201"/>
          <a:stretch/>
        </p:blipFill>
        <p:spPr>
          <a:xfrm>
            <a:off x="3429000" y="2762402"/>
            <a:ext cx="75895" cy="2286000"/>
          </a:xfrm>
          <a:prstGeom prst="rect">
            <a:avLst/>
          </a:prstGeom>
        </p:spPr>
      </p:pic>
      <p:sp>
        <p:nvSpPr>
          <p:cNvPr id="11" name="Shape 6"/>
          <p:cNvSpPr/>
          <p:nvPr/>
        </p:nvSpPr>
        <p:spPr>
          <a:xfrm>
            <a:off x="4686300" y="2457907"/>
            <a:ext cx="209398" cy="209398"/>
          </a:xfrm>
          <a:prstGeom prst="ellipse">
            <a:avLst/>
          </a:prstGeom>
          <a:solidFill>
            <a:srgbClr val="007BFF"/>
          </a:solidFill>
          <a:ln w="12700">
            <a:solidFill>
              <a:srgbClr val="FFFFFF">
                <a:alpha val="0"/>
              </a:srgbClr>
            </a:solidFill>
            <a:prstDash val="solid"/>
          </a:ln>
        </p:spPr>
        <p:txBody>
          <a:bodyPr/>
          <a:lstStyle/>
          <a:p>
            <a:endParaRPr lang="en-US"/>
          </a:p>
        </p:txBody>
      </p:sp>
      <p:sp>
        <p:nvSpPr>
          <p:cNvPr id="12" name="Shape 7"/>
          <p:cNvSpPr/>
          <p:nvPr/>
        </p:nvSpPr>
        <p:spPr>
          <a:xfrm>
            <a:off x="6248095" y="2762402"/>
            <a:ext cx="2686507" cy="2305202"/>
          </a:xfrm>
          <a:prstGeom prst="roundRect">
            <a:avLst>
              <a:gd name="adj" fmla="val 4590"/>
            </a:avLst>
          </a:prstGeom>
          <a:solidFill>
            <a:srgbClr val="F8F9FA"/>
          </a:solidFill>
          <a:ln w="12700">
            <a:solidFill>
              <a:srgbClr val="007BFF">
                <a:alpha val="16000"/>
              </a:srgbClr>
            </a:solidFill>
            <a:prstDash val="solid"/>
          </a:ln>
        </p:spPr>
        <p:txBody>
          <a:bodyPr/>
          <a:lstStyle/>
          <a:p>
            <a:endParaRPr lang="en-US"/>
          </a:p>
        </p:txBody>
      </p:sp>
      <p:pic>
        <p:nvPicPr>
          <p:cNvPr id="13" name="Image 3" descr="preencoded.png"/>
          <p:cNvPicPr>
            <a:picLocks noChangeAspect="1"/>
          </p:cNvPicPr>
          <p:nvPr/>
        </p:nvPicPr>
        <p:blipFill>
          <a:blip r:embed="rId4"/>
          <a:srcRect t="-201" b="-201"/>
          <a:stretch/>
        </p:blipFill>
        <p:spPr>
          <a:xfrm>
            <a:off x="6248095" y="2762402"/>
            <a:ext cx="75895" cy="2286000"/>
          </a:xfrm>
          <a:prstGeom prst="rect">
            <a:avLst/>
          </a:prstGeom>
        </p:spPr>
      </p:pic>
      <p:sp>
        <p:nvSpPr>
          <p:cNvPr id="14" name="Shape 8"/>
          <p:cNvSpPr/>
          <p:nvPr/>
        </p:nvSpPr>
        <p:spPr>
          <a:xfrm>
            <a:off x="7505395" y="2457907"/>
            <a:ext cx="209398" cy="209398"/>
          </a:xfrm>
          <a:prstGeom prst="ellipse">
            <a:avLst/>
          </a:prstGeom>
          <a:solidFill>
            <a:srgbClr val="007BFF"/>
          </a:solidFill>
          <a:ln w="12700">
            <a:solidFill>
              <a:srgbClr val="FFFFFF">
                <a:alpha val="0"/>
              </a:srgbClr>
            </a:solidFill>
            <a:prstDash val="solid"/>
          </a:ln>
        </p:spPr>
        <p:txBody>
          <a:bodyPr/>
          <a:lstStyle/>
          <a:p>
            <a:endParaRPr lang="en-US"/>
          </a:p>
        </p:txBody>
      </p:sp>
      <p:sp>
        <p:nvSpPr>
          <p:cNvPr id="15" name="Shape 9"/>
          <p:cNvSpPr/>
          <p:nvPr/>
        </p:nvSpPr>
        <p:spPr>
          <a:xfrm>
            <a:off x="8991295" y="2762402"/>
            <a:ext cx="2609698" cy="2305202"/>
          </a:xfrm>
          <a:prstGeom prst="roundRect">
            <a:avLst>
              <a:gd name="adj" fmla="val 4590"/>
            </a:avLst>
          </a:prstGeom>
          <a:solidFill>
            <a:srgbClr val="FFFFFF"/>
          </a:solidFill>
          <a:ln w="12700">
            <a:solidFill>
              <a:srgbClr val="007BFF">
                <a:alpha val="22000"/>
              </a:srgbClr>
            </a:solidFill>
            <a:prstDash val="solid"/>
          </a:ln>
        </p:spPr>
        <p:txBody>
          <a:bodyPr/>
          <a:lstStyle/>
          <a:p>
            <a:endParaRPr lang="en-US"/>
          </a:p>
        </p:txBody>
      </p:sp>
      <p:pic>
        <p:nvPicPr>
          <p:cNvPr id="16" name="Image 4" descr="preencoded.png"/>
          <p:cNvPicPr>
            <a:picLocks noChangeAspect="1"/>
          </p:cNvPicPr>
          <p:nvPr/>
        </p:nvPicPr>
        <p:blipFill>
          <a:blip r:embed="rId4"/>
          <a:srcRect t="-201" b="-201"/>
          <a:stretch/>
        </p:blipFill>
        <p:spPr>
          <a:xfrm>
            <a:off x="8991295" y="2762402"/>
            <a:ext cx="75895" cy="2286000"/>
          </a:xfrm>
          <a:prstGeom prst="rect">
            <a:avLst/>
          </a:prstGeom>
        </p:spPr>
      </p:pic>
      <p:sp>
        <p:nvSpPr>
          <p:cNvPr id="17" name="Shape 10"/>
          <p:cNvSpPr/>
          <p:nvPr/>
        </p:nvSpPr>
        <p:spPr>
          <a:xfrm>
            <a:off x="10211105" y="2457907"/>
            <a:ext cx="209398" cy="209398"/>
          </a:xfrm>
          <a:prstGeom prst="ellipse">
            <a:avLst/>
          </a:prstGeom>
          <a:solidFill>
            <a:srgbClr val="007BFF"/>
          </a:solidFill>
          <a:ln w="12700">
            <a:solidFill>
              <a:srgbClr val="FFFFFF">
                <a:alpha val="0"/>
              </a:srgbClr>
            </a:solidFill>
            <a:prstDash val="solid"/>
          </a:ln>
        </p:spPr>
        <p:txBody>
          <a:bodyPr/>
          <a:lstStyle/>
          <a:p>
            <a:endParaRPr lang="en-US"/>
          </a:p>
        </p:txBody>
      </p:sp>
      <p:sp>
        <p:nvSpPr>
          <p:cNvPr id="18" name="Shape 11"/>
          <p:cNvSpPr/>
          <p:nvPr/>
        </p:nvSpPr>
        <p:spPr>
          <a:xfrm>
            <a:off x="609905" y="5257800"/>
            <a:ext cx="10972800" cy="1410005"/>
          </a:xfrm>
          <a:prstGeom prst="roundRect">
            <a:avLst>
              <a:gd name="adj" fmla="val 12269"/>
            </a:avLst>
          </a:prstGeom>
          <a:solidFill>
            <a:srgbClr val="007BFF"/>
          </a:solidFill>
          <a:ln w="12700">
            <a:solidFill>
              <a:srgbClr val="FFFFFF">
                <a:alpha val="0"/>
              </a:srgbClr>
            </a:solidFill>
            <a:prstDash val="solid"/>
          </a:ln>
        </p:spPr>
        <p:txBody>
          <a:bodyPr/>
          <a:lstStyle/>
          <a:p>
            <a:endParaRPr lang="en-US"/>
          </a:p>
        </p:txBody>
      </p:sp>
      <p:sp>
        <p:nvSpPr>
          <p:cNvPr id="19" name="Shape 12"/>
          <p:cNvSpPr/>
          <p:nvPr/>
        </p:nvSpPr>
        <p:spPr>
          <a:xfrm>
            <a:off x="875995" y="5810098"/>
            <a:ext cx="2572207" cy="724205"/>
          </a:xfrm>
          <a:prstGeom prst="roundRect">
            <a:avLst>
              <a:gd name="adj" fmla="val 39872"/>
            </a:avLst>
          </a:prstGeom>
          <a:solidFill>
            <a:srgbClr val="FFFFFF">
              <a:alpha val="16000"/>
            </a:srgbClr>
          </a:solidFill>
          <a:ln w="12700">
            <a:solidFill>
              <a:srgbClr val="FFFFFF">
                <a:alpha val="18000"/>
              </a:srgbClr>
            </a:solidFill>
            <a:prstDash val="solid"/>
          </a:ln>
        </p:spPr>
        <p:txBody>
          <a:bodyPr/>
          <a:lstStyle/>
          <a:p>
            <a:endParaRPr lang="en-US"/>
          </a:p>
        </p:txBody>
      </p:sp>
      <p:sp>
        <p:nvSpPr>
          <p:cNvPr id="20" name="Shape 13"/>
          <p:cNvSpPr/>
          <p:nvPr/>
        </p:nvSpPr>
        <p:spPr>
          <a:xfrm>
            <a:off x="3581705" y="5810098"/>
            <a:ext cx="2572207" cy="724205"/>
          </a:xfrm>
          <a:prstGeom prst="roundRect">
            <a:avLst>
              <a:gd name="adj" fmla="val 39872"/>
            </a:avLst>
          </a:prstGeom>
          <a:solidFill>
            <a:srgbClr val="FFFFFF">
              <a:alpha val="16000"/>
            </a:srgbClr>
          </a:solidFill>
          <a:ln w="12700">
            <a:solidFill>
              <a:srgbClr val="FFFFFF">
                <a:alpha val="18000"/>
              </a:srgbClr>
            </a:solidFill>
            <a:prstDash val="solid"/>
          </a:ln>
        </p:spPr>
        <p:txBody>
          <a:bodyPr/>
          <a:lstStyle/>
          <a:p>
            <a:endParaRPr lang="en-US"/>
          </a:p>
        </p:txBody>
      </p:sp>
      <p:sp>
        <p:nvSpPr>
          <p:cNvPr id="21" name="Shape 14"/>
          <p:cNvSpPr/>
          <p:nvPr/>
        </p:nvSpPr>
        <p:spPr>
          <a:xfrm>
            <a:off x="6286500" y="5810098"/>
            <a:ext cx="2572207" cy="724205"/>
          </a:xfrm>
          <a:prstGeom prst="roundRect">
            <a:avLst>
              <a:gd name="adj" fmla="val 39872"/>
            </a:avLst>
          </a:prstGeom>
          <a:solidFill>
            <a:srgbClr val="FFFFFF">
              <a:alpha val="16000"/>
            </a:srgbClr>
          </a:solidFill>
          <a:ln w="12700">
            <a:solidFill>
              <a:srgbClr val="FFFFFF">
                <a:alpha val="18000"/>
              </a:srgbClr>
            </a:solidFill>
            <a:prstDash val="solid"/>
          </a:ln>
        </p:spPr>
        <p:txBody>
          <a:bodyPr/>
          <a:lstStyle/>
          <a:p>
            <a:endParaRPr lang="en-US"/>
          </a:p>
        </p:txBody>
      </p:sp>
      <p:sp>
        <p:nvSpPr>
          <p:cNvPr id="22" name="Shape 15"/>
          <p:cNvSpPr/>
          <p:nvPr/>
        </p:nvSpPr>
        <p:spPr>
          <a:xfrm>
            <a:off x="8991295" y="5810098"/>
            <a:ext cx="2381098" cy="724205"/>
          </a:xfrm>
          <a:prstGeom prst="roundRect">
            <a:avLst>
              <a:gd name="adj" fmla="val 39872"/>
            </a:avLst>
          </a:prstGeom>
          <a:solidFill>
            <a:srgbClr val="FFFFFF">
              <a:alpha val="16000"/>
            </a:srgbClr>
          </a:solidFill>
          <a:ln w="12700">
            <a:solidFill>
              <a:srgbClr val="FFFFFF">
                <a:alpha val="18000"/>
              </a:srgbClr>
            </a:solidFill>
            <a:prstDash val="solid"/>
          </a:ln>
        </p:spPr>
        <p:txBody>
          <a:bodyPr/>
          <a:lstStyle/>
          <a:p>
            <a:endParaRPr lang="en-US"/>
          </a:p>
        </p:txBody>
      </p:sp>
      <p:pic>
        <p:nvPicPr>
          <p:cNvPr id="23" name="Image 5" descr="preencoded.png"/>
          <p:cNvPicPr>
            <a:picLocks noChangeAspect="1"/>
          </p:cNvPicPr>
          <p:nvPr/>
        </p:nvPicPr>
        <p:blipFill>
          <a:blip r:embed="rId5"/>
          <a:srcRect/>
          <a:stretch/>
        </p:blipFill>
        <p:spPr>
          <a:xfrm>
            <a:off x="609905" y="523951"/>
            <a:ext cx="228600" cy="228600"/>
          </a:xfrm>
          <a:prstGeom prst="rect">
            <a:avLst/>
          </a:prstGeom>
        </p:spPr>
      </p:pic>
      <p:sp>
        <p:nvSpPr>
          <p:cNvPr id="24" name="Text 16"/>
          <p:cNvSpPr txBox="1"/>
          <p:nvPr/>
        </p:nvSpPr>
        <p:spPr>
          <a:xfrm>
            <a:off x="933602" y="476402"/>
            <a:ext cx="5067605" cy="381305"/>
          </a:xfrm>
          <a:prstGeom prst="rect">
            <a:avLst/>
          </a:prstGeom>
          <a:noFill/>
          <a:ln/>
        </p:spPr>
        <p:txBody>
          <a:bodyPr wrap="square" lIns="0" tIns="0" rIns="0" bIns="0" rtlCol="0" anchor="ctr"/>
          <a:lstStyle/>
          <a:p>
            <a:pPr marL="0" indent="0" algn="l">
              <a:buNone/>
            </a:pPr>
            <a:r>
              <a:rPr lang="en-US" sz="1300" b="1" kern="0" spc="15" dirty="0">
                <a:solidFill>
                  <a:srgbClr val="333333"/>
                </a:solidFill>
                <a:latin typeface="Inter" pitchFamily="34" charset="0"/>
                <a:ea typeface="Inter" pitchFamily="34" charset="-122"/>
                <a:cs typeface="Inter" pitchFamily="34" charset="-120"/>
              </a:rPr>
              <a:t>TOFWERK + Ambient IoT</a:t>
            </a:r>
            <a:endParaRPr lang="en-US" sz="1300" dirty="0"/>
          </a:p>
        </p:txBody>
      </p:sp>
      <p:sp>
        <p:nvSpPr>
          <p:cNvPr id="25" name="Text 17"/>
          <p:cNvSpPr txBox="1"/>
          <p:nvPr/>
        </p:nvSpPr>
        <p:spPr>
          <a:xfrm>
            <a:off x="609905" y="1181405"/>
            <a:ext cx="11163910" cy="609905"/>
          </a:xfrm>
          <a:prstGeom prst="rect">
            <a:avLst/>
          </a:prstGeom>
          <a:noFill/>
          <a:ln/>
        </p:spPr>
        <p:txBody>
          <a:bodyPr wrap="square" lIns="0" tIns="0" rIns="0" bIns="0" rtlCol="0" anchor="ctr"/>
          <a:lstStyle/>
          <a:p>
            <a:pPr marL="0" indent="0" algn="l">
              <a:buNone/>
            </a:pPr>
            <a:r>
              <a:rPr lang="en-US" sz="4000" b="1" kern="0" spc="22" dirty="0">
                <a:solidFill>
                  <a:srgbClr val="333333"/>
                </a:solidFill>
                <a:latin typeface="Inter" pitchFamily="34" charset="0"/>
                <a:ea typeface="Inter" pitchFamily="34" charset="-122"/>
                <a:cs typeface="Inter" pitchFamily="34" charset="-120"/>
              </a:rPr>
              <a:t> Pilot Plan — </a:t>
            </a:r>
            <a:r>
              <a:rPr lang="en-US" sz="4000" b="1" kern="0" spc="22" dirty="0">
                <a:solidFill>
                  <a:srgbClr val="007BFF"/>
                </a:solidFill>
                <a:latin typeface="Inter" pitchFamily="34" charset="0"/>
                <a:ea typeface="Inter" pitchFamily="34" charset="-122"/>
                <a:cs typeface="Inter" pitchFamily="34" charset="-120"/>
              </a:rPr>
              <a:t>FOUP Roadmap</a:t>
            </a:r>
            <a:endParaRPr lang="en-US" sz="4000" dirty="0"/>
          </a:p>
        </p:txBody>
      </p:sp>
      <p:sp>
        <p:nvSpPr>
          <p:cNvPr id="26" name="Text 18"/>
          <p:cNvSpPr txBox="1"/>
          <p:nvPr/>
        </p:nvSpPr>
        <p:spPr>
          <a:xfrm>
            <a:off x="609905" y="1962302"/>
            <a:ext cx="11087100" cy="267005"/>
          </a:xfrm>
          <a:prstGeom prst="rect">
            <a:avLst/>
          </a:prstGeom>
          <a:noFill/>
          <a:ln/>
        </p:spPr>
        <p:txBody>
          <a:bodyPr wrap="square" lIns="0" tIns="0" rIns="0" bIns="0" rtlCol="0" anchor="ctr"/>
          <a:lstStyle/>
          <a:p>
            <a:pPr marL="0" indent="0" algn="l">
              <a:buNone/>
            </a:pPr>
            <a:r>
              <a:rPr lang="en-US" sz="1300" b="1" dirty="0">
                <a:solidFill>
                  <a:srgbClr val="333333"/>
                </a:solidFill>
                <a:latin typeface="Inter" pitchFamily="34" charset="0"/>
                <a:ea typeface="Inter" pitchFamily="34" charset="-122"/>
                <a:cs typeface="Inter" pitchFamily="34" charset="-120"/>
              </a:rPr>
              <a:t>Start with fab‑wide chemical truth, then deploy always‑on FOUP control — validated by audits.</a:t>
            </a:r>
            <a:endParaRPr lang="en-US" sz="1300" dirty="0"/>
          </a:p>
        </p:txBody>
      </p:sp>
      <p:sp>
        <p:nvSpPr>
          <p:cNvPr id="27" name="Text 19"/>
          <p:cNvSpPr txBox="1"/>
          <p:nvPr/>
        </p:nvSpPr>
        <p:spPr>
          <a:xfrm>
            <a:off x="800100" y="2933395"/>
            <a:ext cx="2377440" cy="228600"/>
          </a:xfrm>
          <a:prstGeom prst="rect">
            <a:avLst/>
          </a:prstGeom>
          <a:noFill/>
          <a:ln/>
        </p:spPr>
        <p:txBody>
          <a:bodyPr wrap="square" lIns="0" tIns="0" rIns="0" bIns="0" rtlCol="0" anchor="ctr"/>
          <a:lstStyle/>
          <a:p>
            <a:pPr marL="0" indent="0" algn="l">
              <a:buNone/>
            </a:pPr>
            <a:r>
              <a:rPr lang="en-US" sz="1000" b="1" kern="0" spc="83" dirty="0">
                <a:solidFill>
                  <a:srgbClr val="007BFF"/>
                </a:solidFill>
                <a:latin typeface="Inter" pitchFamily="34" charset="0"/>
                <a:ea typeface="Inter" pitchFamily="34" charset="-122"/>
                <a:cs typeface="Inter" pitchFamily="34" charset="-120"/>
              </a:rPr>
              <a:t>STEP 1</a:t>
            </a:r>
            <a:endParaRPr lang="en-US" sz="1000" dirty="0"/>
          </a:p>
        </p:txBody>
      </p:sp>
      <p:pic>
        <p:nvPicPr>
          <p:cNvPr id="28" name="Image 6" descr="preencoded.png"/>
          <p:cNvPicPr>
            <a:picLocks noChangeAspect="1"/>
          </p:cNvPicPr>
          <p:nvPr/>
        </p:nvPicPr>
        <p:blipFill>
          <a:blip r:embed="rId6"/>
          <a:srcRect l="-461" r="-461"/>
          <a:stretch/>
        </p:blipFill>
        <p:spPr>
          <a:xfrm>
            <a:off x="800100" y="3226918"/>
            <a:ext cx="237744" cy="209398"/>
          </a:xfrm>
          <a:prstGeom prst="rect">
            <a:avLst/>
          </a:prstGeom>
        </p:spPr>
      </p:pic>
      <p:sp>
        <p:nvSpPr>
          <p:cNvPr id="29" name="Text 20"/>
          <p:cNvSpPr txBox="1"/>
          <p:nvPr/>
        </p:nvSpPr>
        <p:spPr>
          <a:xfrm>
            <a:off x="1104595" y="3181198"/>
            <a:ext cx="2157984" cy="286207"/>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Baseline AMC map</a:t>
            </a:r>
            <a:endParaRPr lang="en-US" sz="1600" dirty="0"/>
          </a:p>
        </p:txBody>
      </p:sp>
      <p:sp>
        <p:nvSpPr>
          <p:cNvPr id="30" name="Text 21"/>
          <p:cNvSpPr txBox="1"/>
          <p:nvPr/>
        </p:nvSpPr>
        <p:spPr>
          <a:xfrm>
            <a:off x="800100" y="3543300"/>
            <a:ext cx="2438705" cy="724205"/>
          </a:xfrm>
          <a:prstGeom prst="rect">
            <a:avLst/>
          </a:prstGeom>
          <a:noFill/>
          <a:ln/>
        </p:spPr>
        <p:txBody>
          <a:bodyPr wrap="square" lIns="0" tIns="0" rIns="0" bIns="0" rtlCol="0" anchor="ctr"/>
          <a:lstStyle/>
          <a:p>
            <a:pPr marL="0" indent="0" algn="l">
              <a:buNone/>
            </a:pPr>
            <a:r>
              <a:rPr lang="en-US" sz="900" b="1" dirty="0">
                <a:solidFill>
                  <a:srgbClr val="333333"/>
                </a:solidFill>
                <a:latin typeface="Inter" pitchFamily="34" charset="0"/>
                <a:ea typeface="Inter" pitchFamily="34" charset="-122"/>
                <a:cs typeface="Inter" pitchFamily="34" charset="-120"/>
              </a:rPr>
              <a:t>Use Vocus to profile FOUPs, transfer points, and nearby process areas for priority AMC families and unexpected species.</a:t>
            </a:r>
            <a:endParaRPr lang="en-US" sz="900" dirty="0"/>
          </a:p>
        </p:txBody>
      </p:sp>
      <p:sp>
        <p:nvSpPr>
          <p:cNvPr id="31" name="Text 22"/>
          <p:cNvSpPr txBox="1"/>
          <p:nvPr/>
        </p:nvSpPr>
        <p:spPr>
          <a:xfrm>
            <a:off x="800100" y="4362602"/>
            <a:ext cx="2438705" cy="362102"/>
          </a:xfrm>
          <a:prstGeom prst="rect">
            <a:avLst/>
          </a:prstGeom>
          <a:noFill/>
          <a:ln/>
        </p:spPr>
        <p:txBody>
          <a:bodyPr wrap="square" lIns="0" tIns="0" rIns="0" bIns="0" rtlCol="0" anchor="ctr"/>
          <a:lstStyle/>
          <a:p>
            <a:pPr marL="0" indent="0" algn="l">
              <a:buNone/>
            </a:pPr>
            <a:r>
              <a:rPr lang="en-US" sz="900" dirty="0">
                <a:solidFill>
                  <a:srgbClr val="333333"/>
                </a:solidFill>
                <a:latin typeface="Inter" pitchFamily="34" charset="0"/>
                <a:ea typeface="Inter" pitchFamily="34" charset="-122"/>
                <a:cs typeface="Inter" pitchFamily="34" charset="-120"/>
              </a:rPr>
              <a:t>Output: baseline risk map + fingerprints.</a:t>
            </a:r>
            <a:endParaRPr lang="en-US" sz="900" dirty="0"/>
          </a:p>
        </p:txBody>
      </p:sp>
      <p:sp>
        <p:nvSpPr>
          <p:cNvPr id="32" name="Text 23"/>
          <p:cNvSpPr txBox="1"/>
          <p:nvPr/>
        </p:nvSpPr>
        <p:spPr>
          <a:xfrm>
            <a:off x="3619195" y="2933395"/>
            <a:ext cx="2377440" cy="228600"/>
          </a:xfrm>
          <a:prstGeom prst="rect">
            <a:avLst/>
          </a:prstGeom>
          <a:noFill/>
          <a:ln/>
        </p:spPr>
        <p:txBody>
          <a:bodyPr wrap="square" lIns="0" tIns="0" rIns="0" bIns="0" rtlCol="0" anchor="ctr"/>
          <a:lstStyle/>
          <a:p>
            <a:pPr marL="0" indent="0" algn="l">
              <a:buNone/>
            </a:pPr>
            <a:r>
              <a:rPr lang="en-US" sz="1000" b="1" kern="0" spc="83" dirty="0">
                <a:solidFill>
                  <a:srgbClr val="007BFF"/>
                </a:solidFill>
                <a:latin typeface="Inter" pitchFamily="34" charset="0"/>
                <a:ea typeface="Inter" pitchFamily="34" charset="-122"/>
                <a:cs typeface="Inter" pitchFamily="34" charset="-120"/>
              </a:rPr>
              <a:t>STEP 2</a:t>
            </a:r>
            <a:endParaRPr lang="en-US" sz="1000" dirty="0"/>
          </a:p>
        </p:txBody>
      </p:sp>
      <p:pic>
        <p:nvPicPr>
          <p:cNvPr id="33" name="Image 7" descr="preencoded.png"/>
          <p:cNvPicPr>
            <a:picLocks noChangeAspect="1"/>
          </p:cNvPicPr>
          <p:nvPr/>
        </p:nvPicPr>
        <p:blipFill>
          <a:blip r:embed="rId7"/>
          <a:srcRect l="-461" r="-461"/>
          <a:stretch/>
        </p:blipFill>
        <p:spPr>
          <a:xfrm>
            <a:off x="3619195" y="3226918"/>
            <a:ext cx="237744" cy="209398"/>
          </a:xfrm>
          <a:prstGeom prst="rect">
            <a:avLst/>
          </a:prstGeom>
        </p:spPr>
      </p:pic>
      <p:sp>
        <p:nvSpPr>
          <p:cNvPr id="34" name="Text 24"/>
          <p:cNvSpPr txBox="1"/>
          <p:nvPr/>
        </p:nvSpPr>
        <p:spPr>
          <a:xfrm>
            <a:off x="3924605" y="3143707"/>
            <a:ext cx="2171700" cy="534010"/>
          </a:xfrm>
          <a:prstGeom prst="rect">
            <a:avLst/>
          </a:prstGeom>
          <a:noFill/>
          <a:ln/>
        </p:spPr>
        <p:txBody>
          <a:bodyPr wrap="square" lIns="0" tIns="0" rIns="0" bIns="0" rtlCol="0" anchor="ctr"/>
          <a:lstStyle/>
          <a:p>
            <a:pPr marL="0" indent="0" algn="l">
              <a:buNone/>
            </a:pPr>
            <a:r>
              <a:rPr lang="en-US" sz="1500" b="1" dirty="0">
                <a:solidFill>
                  <a:srgbClr val="333333"/>
                </a:solidFill>
                <a:latin typeface="Inter" pitchFamily="34" charset="0"/>
                <a:ea typeface="Inter" pitchFamily="34" charset="-122"/>
                <a:cs typeface="Inter" pitchFamily="34" charset="-120"/>
              </a:rPr>
              <a:t>Target-family selection</a:t>
            </a:r>
            <a:endParaRPr lang="en-US" sz="1500" dirty="0"/>
          </a:p>
        </p:txBody>
      </p:sp>
      <p:sp>
        <p:nvSpPr>
          <p:cNvPr id="35" name="Text 25"/>
          <p:cNvSpPr txBox="1"/>
          <p:nvPr/>
        </p:nvSpPr>
        <p:spPr>
          <a:xfrm>
            <a:off x="3619195" y="3733495"/>
            <a:ext cx="2438705" cy="724205"/>
          </a:xfrm>
          <a:prstGeom prst="rect">
            <a:avLst/>
          </a:prstGeom>
          <a:noFill/>
          <a:ln/>
        </p:spPr>
        <p:txBody>
          <a:bodyPr wrap="square" lIns="0" tIns="0" rIns="0" bIns="0" rtlCol="0" anchor="ctr"/>
          <a:lstStyle/>
          <a:p>
            <a:pPr marL="0" indent="0" algn="l">
              <a:buNone/>
            </a:pPr>
            <a:r>
              <a:rPr lang="en-US" sz="900" b="1" dirty="0">
                <a:solidFill>
                  <a:srgbClr val="333333"/>
                </a:solidFill>
                <a:latin typeface="Inter" pitchFamily="34" charset="0"/>
                <a:ea typeface="Inter" pitchFamily="34" charset="-122"/>
                <a:cs typeface="Inter" pitchFamily="34" charset="-120"/>
              </a:rPr>
              <a:t>Choose queue‑time‑relevant families, then configure MMCC sensing chemistries, thresholds, and getter media.</a:t>
            </a:r>
            <a:endParaRPr lang="en-US" sz="900" dirty="0"/>
          </a:p>
        </p:txBody>
      </p:sp>
      <p:sp>
        <p:nvSpPr>
          <p:cNvPr id="36" name="Text 26"/>
          <p:cNvSpPr txBox="1"/>
          <p:nvPr/>
        </p:nvSpPr>
        <p:spPr>
          <a:xfrm>
            <a:off x="3619195" y="4552798"/>
            <a:ext cx="2438705" cy="362102"/>
          </a:xfrm>
          <a:prstGeom prst="rect">
            <a:avLst/>
          </a:prstGeom>
          <a:noFill/>
          <a:ln/>
        </p:spPr>
        <p:txBody>
          <a:bodyPr wrap="square" lIns="0" tIns="0" rIns="0" bIns="0" rtlCol="0" anchor="ctr"/>
          <a:lstStyle/>
          <a:p>
            <a:pPr marL="0" indent="0" algn="l">
              <a:buNone/>
            </a:pPr>
            <a:r>
              <a:rPr lang="en-US" sz="900" dirty="0">
                <a:solidFill>
                  <a:srgbClr val="333333"/>
                </a:solidFill>
                <a:latin typeface="Inter" pitchFamily="34" charset="0"/>
                <a:ea typeface="Inter" pitchFamily="34" charset="-122"/>
                <a:cs typeface="Inter" pitchFamily="34" charset="-120"/>
              </a:rPr>
              <a:t>Output: targets + tuned control settings.</a:t>
            </a:r>
            <a:endParaRPr lang="en-US" sz="900" dirty="0"/>
          </a:p>
        </p:txBody>
      </p:sp>
      <p:sp>
        <p:nvSpPr>
          <p:cNvPr id="37" name="Text 27"/>
          <p:cNvSpPr txBox="1"/>
          <p:nvPr/>
        </p:nvSpPr>
        <p:spPr>
          <a:xfrm>
            <a:off x="6439205" y="2933395"/>
            <a:ext cx="2377440" cy="228600"/>
          </a:xfrm>
          <a:prstGeom prst="rect">
            <a:avLst/>
          </a:prstGeom>
          <a:noFill/>
          <a:ln/>
        </p:spPr>
        <p:txBody>
          <a:bodyPr wrap="square" lIns="0" tIns="0" rIns="0" bIns="0" rtlCol="0" anchor="ctr"/>
          <a:lstStyle/>
          <a:p>
            <a:pPr marL="0" indent="0" algn="l">
              <a:buNone/>
            </a:pPr>
            <a:r>
              <a:rPr lang="en-US" sz="1000" b="1" kern="0" spc="83" dirty="0">
                <a:solidFill>
                  <a:srgbClr val="007BFF"/>
                </a:solidFill>
                <a:latin typeface="Inter" pitchFamily="34" charset="0"/>
                <a:ea typeface="Inter" pitchFamily="34" charset="-122"/>
                <a:cs typeface="Inter" pitchFamily="34" charset="-120"/>
              </a:rPr>
              <a:t>STEP 3</a:t>
            </a:r>
            <a:endParaRPr lang="en-US" sz="1000" dirty="0"/>
          </a:p>
        </p:txBody>
      </p:sp>
      <p:pic>
        <p:nvPicPr>
          <p:cNvPr id="38" name="Image 8" descr="preencoded.png"/>
          <p:cNvPicPr>
            <a:picLocks noChangeAspect="1"/>
          </p:cNvPicPr>
          <p:nvPr/>
        </p:nvPicPr>
        <p:blipFill>
          <a:blip r:embed="rId8"/>
          <a:srcRect l="-1004" r="-1004"/>
          <a:stretch/>
        </p:blipFill>
        <p:spPr>
          <a:xfrm>
            <a:off x="6439205" y="3226918"/>
            <a:ext cx="267005" cy="209398"/>
          </a:xfrm>
          <a:prstGeom prst="rect">
            <a:avLst/>
          </a:prstGeom>
        </p:spPr>
      </p:pic>
      <p:sp>
        <p:nvSpPr>
          <p:cNvPr id="39" name="Text 28"/>
          <p:cNvSpPr txBox="1"/>
          <p:nvPr/>
        </p:nvSpPr>
        <p:spPr>
          <a:xfrm>
            <a:off x="6743700" y="3143707"/>
            <a:ext cx="2076602" cy="534010"/>
          </a:xfrm>
          <a:prstGeom prst="rect">
            <a:avLst/>
          </a:prstGeom>
          <a:noFill/>
          <a:ln/>
        </p:spPr>
        <p:txBody>
          <a:bodyPr wrap="square" lIns="0" tIns="0" rIns="0" bIns="0" rtlCol="0" anchor="ctr"/>
          <a:lstStyle/>
          <a:p>
            <a:pPr marL="0" indent="0" algn="l">
              <a:buNone/>
            </a:pPr>
            <a:r>
              <a:rPr lang="en-US" sz="1500" b="1" dirty="0">
                <a:solidFill>
                  <a:srgbClr val="333333"/>
                </a:solidFill>
                <a:latin typeface="Inter" pitchFamily="34" charset="0"/>
                <a:ea typeface="Inter" pitchFamily="34" charset="-122"/>
                <a:cs typeface="Inter" pitchFamily="34" charset="-120"/>
              </a:rPr>
              <a:t>Embedded deployment</a:t>
            </a:r>
            <a:endParaRPr lang="en-US" sz="1500" dirty="0"/>
          </a:p>
        </p:txBody>
      </p:sp>
      <p:sp>
        <p:nvSpPr>
          <p:cNvPr id="40" name="Text 29"/>
          <p:cNvSpPr txBox="1"/>
          <p:nvPr/>
        </p:nvSpPr>
        <p:spPr>
          <a:xfrm>
            <a:off x="6439205" y="3733495"/>
            <a:ext cx="2438705" cy="543154"/>
          </a:xfrm>
          <a:prstGeom prst="rect">
            <a:avLst/>
          </a:prstGeom>
          <a:noFill/>
          <a:ln/>
        </p:spPr>
        <p:txBody>
          <a:bodyPr wrap="square" lIns="0" tIns="0" rIns="0" bIns="0" rtlCol="0" anchor="ctr"/>
          <a:lstStyle/>
          <a:p>
            <a:pPr marL="0" indent="0" algn="l">
              <a:buNone/>
            </a:pPr>
            <a:r>
              <a:rPr lang="en-US" sz="900" b="1" dirty="0">
                <a:solidFill>
                  <a:srgbClr val="333333"/>
                </a:solidFill>
                <a:latin typeface="Inter" pitchFamily="34" charset="0"/>
                <a:ea typeface="Inter" pitchFamily="34" charset="-122"/>
                <a:cs typeface="Inter" pitchFamily="34" charset="-120"/>
              </a:rPr>
              <a:t>Install MMCC in selected FOUPs or storage environments for continuous sensing and event‑driven remediation.</a:t>
            </a:r>
            <a:endParaRPr lang="en-US" sz="900" dirty="0"/>
          </a:p>
        </p:txBody>
      </p:sp>
      <p:sp>
        <p:nvSpPr>
          <p:cNvPr id="41" name="Text 30"/>
          <p:cNvSpPr txBox="1"/>
          <p:nvPr/>
        </p:nvSpPr>
        <p:spPr>
          <a:xfrm>
            <a:off x="6439205" y="4371746"/>
            <a:ext cx="2438705" cy="362102"/>
          </a:xfrm>
          <a:prstGeom prst="rect">
            <a:avLst/>
          </a:prstGeom>
          <a:noFill/>
          <a:ln/>
        </p:spPr>
        <p:txBody>
          <a:bodyPr wrap="square" lIns="0" tIns="0" rIns="0" bIns="0" rtlCol="0" anchor="ctr"/>
          <a:lstStyle/>
          <a:p>
            <a:pPr marL="0" indent="0" algn="l">
              <a:buNone/>
            </a:pPr>
            <a:r>
              <a:rPr lang="en-US" sz="900" dirty="0">
                <a:solidFill>
                  <a:srgbClr val="333333"/>
                </a:solidFill>
                <a:latin typeface="Inter" pitchFamily="34" charset="0"/>
                <a:ea typeface="Inter" pitchFamily="34" charset="-122"/>
                <a:cs typeface="Inter" pitchFamily="34" charset="-120"/>
              </a:rPr>
              <a:t>Output: always‑on protection at point of risk.</a:t>
            </a:r>
            <a:endParaRPr lang="en-US" sz="900" dirty="0"/>
          </a:p>
        </p:txBody>
      </p:sp>
      <p:sp>
        <p:nvSpPr>
          <p:cNvPr id="42" name="Text 31"/>
          <p:cNvSpPr txBox="1"/>
          <p:nvPr/>
        </p:nvSpPr>
        <p:spPr>
          <a:xfrm>
            <a:off x="9182405" y="2933395"/>
            <a:ext cx="2298802" cy="228600"/>
          </a:xfrm>
          <a:prstGeom prst="rect">
            <a:avLst/>
          </a:prstGeom>
          <a:noFill/>
          <a:ln/>
        </p:spPr>
        <p:txBody>
          <a:bodyPr wrap="square" lIns="0" tIns="0" rIns="0" bIns="0" rtlCol="0" anchor="ctr"/>
          <a:lstStyle/>
          <a:p>
            <a:pPr marL="0" indent="0" algn="l">
              <a:buNone/>
            </a:pPr>
            <a:r>
              <a:rPr lang="en-US" sz="1000" b="1" kern="0" spc="83" dirty="0">
                <a:solidFill>
                  <a:srgbClr val="007BFF"/>
                </a:solidFill>
                <a:latin typeface="Inter" pitchFamily="34" charset="0"/>
                <a:ea typeface="Inter" pitchFamily="34" charset="-122"/>
                <a:cs typeface="Inter" pitchFamily="34" charset="-120"/>
              </a:rPr>
              <a:t>STEP 4</a:t>
            </a:r>
            <a:endParaRPr lang="en-US" sz="1000" dirty="0"/>
          </a:p>
        </p:txBody>
      </p:sp>
      <p:pic>
        <p:nvPicPr>
          <p:cNvPr id="43" name="Image 9" descr="preencoded.png"/>
          <p:cNvPicPr>
            <a:picLocks noChangeAspect="1"/>
          </p:cNvPicPr>
          <p:nvPr/>
        </p:nvPicPr>
        <p:blipFill>
          <a:blip r:embed="rId9"/>
          <a:srcRect/>
          <a:stretch/>
        </p:blipFill>
        <p:spPr>
          <a:xfrm>
            <a:off x="9182405" y="3226918"/>
            <a:ext cx="209398" cy="209398"/>
          </a:xfrm>
          <a:prstGeom prst="rect">
            <a:avLst/>
          </a:prstGeom>
        </p:spPr>
      </p:pic>
      <p:sp>
        <p:nvSpPr>
          <p:cNvPr id="44" name="Text 32"/>
          <p:cNvSpPr txBox="1"/>
          <p:nvPr/>
        </p:nvSpPr>
        <p:spPr>
          <a:xfrm>
            <a:off x="9486900" y="3181198"/>
            <a:ext cx="2155241" cy="286207"/>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Cross‑validation</a:t>
            </a:r>
            <a:endParaRPr lang="en-US" sz="1600" dirty="0"/>
          </a:p>
        </p:txBody>
      </p:sp>
      <p:sp>
        <p:nvSpPr>
          <p:cNvPr id="45" name="Text 33"/>
          <p:cNvSpPr txBox="1"/>
          <p:nvPr/>
        </p:nvSpPr>
        <p:spPr>
          <a:xfrm>
            <a:off x="9182405" y="3543300"/>
            <a:ext cx="2324405" cy="724205"/>
          </a:xfrm>
          <a:prstGeom prst="rect">
            <a:avLst/>
          </a:prstGeom>
          <a:noFill/>
          <a:ln/>
        </p:spPr>
        <p:txBody>
          <a:bodyPr wrap="square" lIns="0" tIns="0" rIns="0" bIns="0" rtlCol="0" anchor="ctr"/>
          <a:lstStyle/>
          <a:p>
            <a:pPr marL="0" indent="0" algn="l">
              <a:buNone/>
            </a:pPr>
            <a:r>
              <a:rPr lang="en-US" sz="900" b="1" dirty="0">
                <a:solidFill>
                  <a:srgbClr val="333333"/>
                </a:solidFill>
                <a:latin typeface="Inter" pitchFamily="34" charset="0"/>
                <a:ea typeface="Inter" pitchFamily="34" charset="-122"/>
                <a:cs typeface="Inter" pitchFamily="34" charset="-120"/>
              </a:rPr>
              <a:t>Run Vocus audits to confirm the right species are being reduced and identify contamination classes to add next.</a:t>
            </a:r>
            <a:endParaRPr lang="en-US" sz="900" dirty="0"/>
          </a:p>
        </p:txBody>
      </p:sp>
      <p:sp>
        <p:nvSpPr>
          <p:cNvPr id="46" name="Text 34"/>
          <p:cNvSpPr txBox="1"/>
          <p:nvPr/>
        </p:nvSpPr>
        <p:spPr>
          <a:xfrm>
            <a:off x="9182405" y="4362602"/>
            <a:ext cx="2324405" cy="362102"/>
          </a:xfrm>
          <a:prstGeom prst="rect">
            <a:avLst/>
          </a:prstGeom>
          <a:noFill/>
          <a:ln/>
        </p:spPr>
        <p:txBody>
          <a:bodyPr wrap="square" lIns="0" tIns="0" rIns="0" bIns="0" rtlCol="0" anchor="ctr"/>
          <a:lstStyle/>
          <a:p>
            <a:pPr marL="0" indent="0" algn="l">
              <a:buNone/>
            </a:pPr>
            <a:r>
              <a:rPr lang="en-US" sz="900" dirty="0">
                <a:solidFill>
                  <a:srgbClr val="333333"/>
                </a:solidFill>
                <a:latin typeface="Inter" pitchFamily="34" charset="0"/>
                <a:ea typeface="Inter" pitchFamily="34" charset="-122"/>
                <a:cs typeface="Inter" pitchFamily="34" charset="-120"/>
              </a:rPr>
              <a:t>Output: verified gains + next‑iteration plan.</a:t>
            </a:r>
            <a:endParaRPr lang="en-US" sz="900" dirty="0"/>
          </a:p>
        </p:txBody>
      </p:sp>
      <p:pic>
        <p:nvPicPr>
          <p:cNvPr id="47" name="Image 10" descr="preencoded.png"/>
          <p:cNvPicPr>
            <a:picLocks noChangeAspect="1"/>
          </p:cNvPicPr>
          <p:nvPr/>
        </p:nvPicPr>
        <p:blipFill>
          <a:blip r:embed="rId10"/>
          <a:srcRect/>
          <a:stretch/>
        </p:blipFill>
        <p:spPr>
          <a:xfrm>
            <a:off x="875995" y="5493715"/>
            <a:ext cx="209398" cy="209398"/>
          </a:xfrm>
          <a:prstGeom prst="rect">
            <a:avLst/>
          </a:prstGeom>
        </p:spPr>
      </p:pic>
      <p:sp>
        <p:nvSpPr>
          <p:cNvPr id="48" name="Text 35"/>
          <p:cNvSpPr txBox="1"/>
          <p:nvPr/>
        </p:nvSpPr>
        <p:spPr>
          <a:xfrm>
            <a:off x="1181405" y="5429707"/>
            <a:ext cx="5067605" cy="324612"/>
          </a:xfrm>
          <a:prstGeom prst="rect">
            <a:avLst/>
          </a:prstGeom>
          <a:noFill/>
          <a:ln/>
        </p:spPr>
        <p:txBody>
          <a:bodyPr wrap="square" lIns="0" tIns="0" rIns="0" bIns="0" rtlCol="0" anchor="ctr"/>
          <a:lstStyle/>
          <a:p>
            <a:pPr marL="0" indent="0" algn="l">
              <a:buNone/>
            </a:pPr>
            <a:r>
              <a:rPr lang="en-US" sz="1600" b="1" dirty="0">
                <a:solidFill>
                  <a:srgbClr val="FFFFFF"/>
                </a:solidFill>
                <a:latin typeface="Inter" pitchFamily="34" charset="0"/>
                <a:ea typeface="Inter" pitchFamily="34" charset="-122"/>
                <a:cs typeface="Inter" pitchFamily="34" charset="-120"/>
              </a:rPr>
              <a:t>Success criteria</a:t>
            </a:r>
            <a:endParaRPr lang="en-US" sz="1600" dirty="0"/>
          </a:p>
        </p:txBody>
      </p:sp>
      <p:pic>
        <p:nvPicPr>
          <p:cNvPr id="49" name="Image 11" descr="preencoded.png"/>
          <p:cNvPicPr>
            <a:picLocks noChangeAspect="1"/>
          </p:cNvPicPr>
          <p:nvPr/>
        </p:nvPicPr>
        <p:blipFill>
          <a:blip r:embed="rId11"/>
          <a:srcRect t="-842" b="-842"/>
          <a:stretch/>
        </p:blipFill>
        <p:spPr>
          <a:xfrm>
            <a:off x="1047902" y="6013094"/>
            <a:ext cx="190195" cy="171907"/>
          </a:xfrm>
          <a:prstGeom prst="rect">
            <a:avLst/>
          </a:prstGeom>
        </p:spPr>
      </p:pic>
      <p:sp>
        <p:nvSpPr>
          <p:cNvPr id="50" name="Text 36"/>
          <p:cNvSpPr txBox="1"/>
          <p:nvPr/>
        </p:nvSpPr>
        <p:spPr>
          <a:xfrm>
            <a:off x="1314907" y="5924398"/>
            <a:ext cx="2080260" cy="171907"/>
          </a:xfrm>
          <a:prstGeom prst="rect">
            <a:avLst/>
          </a:prstGeom>
          <a:noFill/>
          <a:ln/>
        </p:spPr>
        <p:txBody>
          <a:bodyPr wrap="square" lIns="0" tIns="0" rIns="0" bIns="0" rtlCol="0" anchor="ctr"/>
          <a:lstStyle/>
          <a:p>
            <a:pPr marL="0" indent="0" algn="l">
              <a:buNone/>
            </a:pPr>
            <a:r>
              <a:rPr lang="en-US" sz="900" b="1" dirty="0">
                <a:solidFill>
                  <a:srgbClr val="FFFFFF"/>
                </a:solidFill>
                <a:latin typeface="Inter" pitchFamily="34" charset="0"/>
                <a:ea typeface="Inter" pitchFamily="34" charset="-122"/>
                <a:cs typeface="Inter" pitchFamily="34" charset="-120"/>
              </a:rPr>
              <a:t>% reduction</a:t>
            </a:r>
            <a:endParaRPr lang="en-US" sz="900" dirty="0"/>
          </a:p>
        </p:txBody>
      </p:sp>
      <p:sp>
        <p:nvSpPr>
          <p:cNvPr id="51" name="Text 37"/>
          <p:cNvSpPr txBox="1"/>
          <p:nvPr/>
        </p:nvSpPr>
        <p:spPr>
          <a:xfrm>
            <a:off x="1314907" y="6133795"/>
            <a:ext cx="2080260" cy="162763"/>
          </a:xfrm>
          <a:prstGeom prst="rect">
            <a:avLst/>
          </a:prstGeom>
          <a:noFill/>
          <a:ln/>
        </p:spPr>
        <p:txBody>
          <a:bodyPr wrap="square" lIns="0" tIns="0" rIns="0" bIns="0" rtlCol="0" anchor="ctr"/>
          <a:lstStyle/>
          <a:p>
            <a:pPr marL="0" indent="0" algn="l">
              <a:buNone/>
            </a:pPr>
            <a:r>
              <a:rPr lang="en-US" sz="900" b="1" dirty="0">
                <a:solidFill>
                  <a:srgbClr val="FFFFFF">
                    <a:alpha val="95000"/>
                  </a:srgbClr>
                </a:solidFill>
                <a:latin typeface="Inter" pitchFamily="34" charset="0"/>
                <a:ea typeface="Inter" pitchFamily="34" charset="-122"/>
                <a:cs typeface="Inter" pitchFamily="34" charset="-120"/>
              </a:rPr>
              <a:t>Priority AMC inside FOUPs</a:t>
            </a:r>
            <a:endParaRPr lang="en-US" sz="900" dirty="0"/>
          </a:p>
        </p:txBody>
      </p:sp>
      <p:pic>
        <p:nvPicPr>
          <p:cNvPr id="52" name="Image 12" descr="preencoded.png"/>
          <p:cNvPicPr>
            <a:picLocks noChangeAspect="1"/>
          </p:cNvPicPr>
          <p:nvPr/>
        </p:nvPicPr>
        <p:blipFill>
          <a:blip r:embed="rId12"/>
          <a:srcRect l="-1064" r="-1064"/>
          <a:stretch/>
        </p:blipFill>
        <p:spPr>
          <a:xfrm>
            <a:off x="3752698" y="6013094"/>
            <a:ext cx="219456" cy="171907"/>
          </a:xfrm>
          <a:prstGeom prst="rect">
            <a:avLst/>
          </a:prstGeom>
        </p:spPr>
      </p:pic>
      <p:sp>
        <p:nvSpPr>
          <p:cNvPr id="53" name="Text 38"/>
          <p:cNvSpPr txBox="1"/>
          <p:nvPr/>
        </p:nvSpPr>
        <p:spPr>
          <a:xfrm>
            <a:off x="4019702" y="5924398"/>
            <a:ext cx="2080260" cy="171907"/>
          </a:xfrm>
          <a:prstGeom prst="rect">
            <a:avLst/>
          </a:prstGeom>
          <a:noFill/>
          <a:ln/>
        </p:spPr>
        <p:txBody>
          <a:bodyPr wrap="square" lIns="0" tIns="0" rIns="0" bIns="0" rtlCol="0" anchor="ctr"/>
          <a:lstStyle/>
          <a:p>
            <a:pPr marL="0" indent="0" algn="l">
              <a:buNone/>
            </a:pPr>
            <a:r>
              <a:rPr lang="en-US" sz="900" b="1" dirty="0">
                <a:solidFill>
                  <a:srgbClr val="FFFFFF"/>
                </a:solidFill>
                <a:latin typeface="Inter" pitchFamily="34" charset="0"/>
                <a:ea typeface="Inter" pitchFamily="34" charset="-122"/>
                <a:cs typeface="Inter" pitchFamily="34" charset="-120"/>
              </a:rPr>
              <a:t>Correlation</a:t>
            </a:r>
            <a:endParaRPr lang="en-US" sz="900" dirty="0"/>
          </a:p>
        </p:txBody>
      </p:sp>
      <p:sp>
        <p:nvSpPr>
          <p:cNvPr id="54" name="Text 39"/>
          <p:cNvSpPr txBox="1"/>
          <p:nvPr/>
        </p:nvSpPr>
        <p:spPr>
          <a:xfrm>
            <a:off x="4019702" y="6133795"/>
            <a:ext cx="2295144" cy="162763"/>
          </a:xfrm>
          <a:prstGeom prst="rect">
            <a:avLst/>
          </a:prstGeom>
          <a:noFill/>
          <a:ln/>
        </p:spPr>
        <p:txBody>
          <a:bodyPr wrap="square" lIns="0" tIns="0" rIns="0" bIns="0" rtlCol="0" anchor="ctr"/>
          <a:lstStyle/>
          <a:p>
            <a:pPr marL="0" indent="0" algn="l">
              <a:buNone/>
            </a:pPr>
            <a:r>
              <a:rPr lang="en-US" sz="900" b="1" dirty="0">
                <a:solidFill>
                  <a:srgbClr val="FFFFFF">
                    <a:alpha val="95000"/>
                  </a:srgbClr>
                </a:solidFill>
                <a:latin typeface="Inter" pitchFamily="34" charset="0"/>
                <a:ea typeface="Inter" pitchFamily="34" charset="-122"/>
                <a:cs typeface="Inter" pitchFamily="34" charset="-120"/>
              </a:rPr>
              <a:t>Vocus signatures ↔ MMCC events</a:t>
            </a:r>
            <a:endParaRPr lang="en-US" sz="900" dirty="0"/>
          </a:p>
        </p:txBody>
      </p:sp>
      <p:pic>
        <p:nvPicPr>
          <p:cNvPr id="55" name="Image 13" descr="preencoded.png"/>
          <p:cNvPicPr>
            <a:picLocks noChangeAspect="1"/>
          </p:cNvPicPr>
          <p:nvPr/>
        </p:nvPicPr>
        <p:blipFill>
          <a:blip r:embed="rId13"/>
          <a:srcRect l="-1064" r="-1064"/>
          <a:stretch/>
        </p:blipFill>
        <p:spPr>
          <a:xfrm>
            <a:off x="6458407" y="6013094"/>
            <a:ext cx="219456" cy="171907"/>
          </a:xfrm>
          <a:prstGeom prst="rect">
            <a:avLst/>
          </a:prstGeom>
        </p:spPr>
      </p:pic>
      <p:sp>
        <p:nvSpPr>
          <p:cNvPr id="56" name="Text 40"/>
          <p:cNvSpPr txBox="1"/>
          <p:nvPr/>
        </p:nvSpPr>
        <p:spPr>
          <a:xfrm>
            <a:off x="6724498" y="5924398"/>
            <a:ext cx="2080260" cy="171907"/>
          </a:xfrm>
          <a:prstGeom prst="rect">
            <a:avLst/>
          </a:prstGeom>
          <a:noFill/>
          <a:ln/>
        </p:spPr>
        <p:txBody>
          <a:bodyPr wrap="square" lIns="0" tIns="0" rIns="0" bIns="0" rtlCol="0" anchor="ctr"/>
          <a:lstStyle/>
          <a:p>
            <a:pPr marL="0" indent="0" algn="l">
              <a:buNone/>
            </a:pPr>
            <a:r>
              <a:rPr lang="en-US" sz="900" b="1" dirty="0">
                <a:solidFill>
                  <a:srgbClr val="FFFFFF"/>
                </a:solidFill>
                <a:latin typeface="Inter" pitchFamily="34" charset="0"/>
                <a:ea typeface="Inter" pitchFamily="34" charset="-122"/>
                <a:cs typeface="Inter" pitchFamily="34" charset="-120"/>
              </a:rPr>
              <a:t>Early detection</a:t>
            </a:r>
            <a:endParaRPr lang="en-US" sz="900" dirty="0"/>
          </a:p>
        </p:txBody>
      </p:sp>
      <p:sp>
        <p:nvSpPr>
          <p:cNvPr id="57" name="Text 41"/>
          <p:cNvSpPr txBox="1"/>
          <p:nvPr/>
        </p:nvSpPr>
        <p:spPr>
          <a:xfrm>
            <a:off x="6724498" y="6133795"/>
            <a:ext cx="2295144" cy="162763"/>
          </a:xfrm>
          <a:prstGeom prst="rect">
            <a:avLst/>
          </a:prstGeom>
          <a:noFill/>
          <a:ln/>
        </p:spPr>
        <p:txBody>
          <a:bodyPr wrap="square" lIns="0" tIns="0" rIns="0" bIns="0" rtlCol="0" anchor="ctr"/>
          <a:lstStyle/>
          <a:p>
            <a:pPr marL="0" indent="0" algn="l">
              <a:buNone/>
            </a:pPr>
            <a:r>
              <a:rPr lang="en-US" sz="900" b="1" dirty="0">
                <a:solidFill>
                  <a:srgbClr val="FFFFFF">
                    <a:alpha val="95000"/>
                  </a:srgbClr>
                </a:solidFill>
                <a:latin typeface="Inter" pitchFamily="34" charset="0"/>
                <a:ea typeface="Inter" pitchFamily="34" charset="-122"/>
                <a:cs typeface="Inter" pitchFamily="34" charset="-120"/>
              </a:rPr>
              <a:t>Contamination trends over time</a:t>
            </a:r>
            <a:endParaRPr lang="en-US" sz="900" dirty="0"/>
          </a:p>
        </p:txBody>
      </p:sp>
      <p:pic>
        <p:nvPicPr>
          <p:cNvPr id="58" name="Image 14" descr="preencoded.png"/>
          <p:cNvPicPr>
            <a:picLocks noChangeAspect="1"/>
          </p:cNvPicPr>
          <p:nvPr/>
        </p:nvPicPr>
        <p:blipFill>
          <a:blip r:embed="rId14"/>
          <a:srcRect/>
          <a:stretch/>
        </p:blipFill>
        <p:spPr>
          <a:xfrm>
            <a:off x="9163202" y="6013094"/>
            <a:ext cx="171907" cy="171907"/>
          </a:xfrm>
          <a:prstGeom prst="rect">
            <a:avLst/>
          </a:prstGeom>
        </p:spPr>
      </p:pic>
      <p:sp>
        <p:nvSpPr>
          <p:cNvPr id="59" name="Text 42"/>
          <p:cNvSpPr txBox="1"/>
          <p:nvPr/>
        </p:nvSpPr>
        <p:spPr>
          <a:xfrm>
            <a:off x="9430207" y="5924398"/>
            <a:ext cx="1886407" cy="171907"/>
          </a:xfrm>
          <a:prstGeom prst="rect">
            <a:avLst/>
          </a:prstGeom>
          <a:noFill/>
          <a:ln/>
        </p:spPr>
        <p:txBody>
          <a:bodyPr wrap="square" lIns="0" tIns="0" rIns="0" bIns="0" rtlCol="0" anchor="ctr"/>
          <a:lstStyle/>
          <a:p>
            <a:pPr marL="0" indent="0" algn="l">
              <a:buNone/>
            </a:pPr>
            <a:r>
              <a:rPr lang="en-US" sz="900" b="1" dirty="0">
                <a:solidFill>
                  <a:srgbClr val="FFFFFF"/>
                </a:solidFill>
                <a:latin typeface="Inter" pitchFamily="34" charset="0"/>
                <a:ea typeface="Inter" pitchFamily="34" charset="-122"/>
                <a:cs typeface="Inter" pitchFamily="34" charset="-120"/>
              </a:rPr>
              <a:t>Excursion risk</a:t>
            </a:r>
            <a:endParaRPr lang="en-US" sz="900" dirty="0"/>
          </a:p>
        </p:txBody>
      </p:sp>
      <p:sp>
        <p:nvSpPr>
          <p:cNvPr id="60" name="Text 43"/>
          <p:cNvSpPr txBox="1"/>
          <p:nvPr/>
        </p:nvSpPr>
        <p:spPr>
          <a:xfrm>
            <a:off x="9430207" y="6133795"/>
            <a:ext cx="2154326" cy="162763"/>
          </a:xfrm>
          <a:prstGeom prst="rect">
            <a:avLst/>
          </a:prstGeom>
          <a:noFill/>
          <a:ln/>
        </p:spPr>
        <p:txBody>
          <a:bodyPr wrap="square" lIns="0" tIns="0" rIns="0" bIns="0" rtlCol="0" anchor="ctr"/>
          <a:lstStyle/>
          <a:p>
            <a:pPr marL="0" indent="0" algn="l">
              <a:buNone/>
            </a:pPr>
            <a:r>
              <a:rPr lang="en-US" sz="900" b="1" dirty="0">
                <a:solidFill>
                  <a:srgbClr val="FFFFFF">
                    <a:alpha val="95000"/>
                  </a:srgbClr>
                </a:solidFill>
                <a:latin typeface="Inter" pitchFamily="34" charset="0"/>
                <a:ea typeface="Inter" pitchFamily="34" charset="-122"/>
                <a:cs typeface="Inter" pitchFamily="34" charset="-120"/>
              </a:rPr>
              <a:t>Demonstrated reduction in risk</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8115300" y="0"/>
            <a:ext cx="7239305" cy="7239305"/>
          </a:xfrm>
          <a:prstGeom prst="ellipse">
            <a:avLst/>
          </a:prstGeom>
          <a:solidFill>
            <a:srgbClr val="007BFF">
              <a:alpha val="6000"/>
            </a:srgbClr>
          </a:solidFill>
          <a:ln w="12700">
            <a:solidFill>
              <a:srgbClr val="FFFFFF">
                <a:alpha val="0"/>
              </a:srgbClr>
            </a:solidFill>
            <a:prstDash val="solid"/>
          </a:ln>
        </p:spPr>
        <p:txBody>
          <a:bodyPr/>
          <a:lstStyle/>
          <a:p>
            <a:endParaRPr lang="en-US"/>
          </a:p>
        </p:txBody>
      </p:sp>
      <p:sp>
        <p:nvSpPr>
          <p:cNvPr id="5" name="Shape 3"/>
          <p:cNvSpPr/>
          <p:nvPr/>
        </p:nvSpPr>
        <p:spPr>
          <a:xfrm>
            <a:off x="609905" y="2495398"/>
            <a:ext cx="3504895" cy="3429000"/>
          </a:xfrm>
          <a:prstGeom prst="roundRect">
            <a:avLst>
              <a:gd name="adj" fmla="val 2074"/>
            </a:avLst>
          </a:prstGeom>
          <a:solidFill>
            <a:srgbClr val="007BFF"/>
          </a:solidFill>
          <a:ln w="12700">
            <a:solidFill>
              <a:srgbClr val="FFFFFF">
                <a:alpha val="0"/>
              </a:srgbClr>
            </a:solidFill>
            <a:prstDash val="solid"/>
          </a:ln>
        </p:spPr>
        <p:txBody>
          <a:bodyPr/>
          <a:lstStyle/>
          <a:p>
            <a:endParaRPr lang="en-US"/>
          </a:p>
        </p:txBody>
      </p:sp>
      <p:sp>
        <p:nvSpPr>
          <p:cNvPr id="6" name="Shape 4"/>
          <p:cNvSpPr/>
          <p:nvPr/>
        </p:nvSpPr>
        <p:spPr>
          <a:xfrm>
            <a:off x="4343400" y="2495398"/>
            <a:ext cx="3524098" cy="3448202"/>
          </a:xfrm>
          <a:prstGeom prst="roundRect">
            <a:avLst>
              <a:gd name="adj" fmla="val 2051"/>
            </a:avLst>
          </a:prstGeom>
          <a:solidFill>
            <a:srgbClr val="F8F9FA"/>
          </a:solidFill>
          <a:ln w="12700">
            <a:solidFill>
              <a:srgbClr val="007BFF">
                <a:alpha val="16000"/>
              </a:srgbClr>
            </a:solidFill>
            <a:prstDash val="solid"/>
          </a:ln>
        </p:spPr>
        <p:txBody>
          <a:bodyPr/>
          <a:lstStyle/>
          <a:p>
            <a:endParaRPr lang="en-US"/>
          </a:p>
        </p:txBody>
      </p:sp>
      <p:pic>
        <p:nvPicPr>
          <p:cNvPr id="7" name="Image 0" descr="preencoded.png"/>
          <p:cNvPicPr>
            <a:picLocks noChangeAspect="1"/>
          </p:cNvPicPr>
          <p:nvPr/>
        </p:nvPicPr>
        <p:blipFill>
          <a:blip r:embed="rId3"/>
          <a:srcRect t="-201" b="-201"/>
          <a:stretch/>
        </p:blipFill>
        <p:spPr>
          <a:xfrm>
            <a:off x="4343400" y="2495398"/>
            <a:ext cx="75895" cy="3429000"/>
          </a:xfrm>
          <a:prstGeom prst="rect">
            <a:avLst/>
          </a:prstGeom>
        </p:spPr>
      </p:pic>
      <p:sp>
        <p:nvSpPr>
          <p:cNvPr id="8" name="Shape 5"/>
          <p:cNvSpPr/>
          <p:nvPr/>
        </p:nvSpPr>
        <p:spPr>
          <a:xfrm>
            <a:off x="8076895" y="2495398"/>
            <a:ext cx="3524098" cy="3448202"/>
          </a:xfrm>
          <a:prstGeom prst="roundRect">
            <a:avLst>
              <a:gd name="adj" fmla="val 2051"/>
            </a:avLst>
          </a:prstGeom>
          <a:solidFill>
            <a:srgbClr val="FFFFFF"/>
          </a:solidFill>
          <a:ln w="12700">
            <a:solidFill>
              <a:srgbClr val="007BFF">
                <a:alpha val="22000"/>
              </a:srgbClr>
            </a:solidFill>
            <a:prstDash val="solid"/>
          </a:ln>
        </p:spPr>
        <p:txBody>
          <a:bodyPr/>
          <a:lstStyle/>
          <a:p>
            <a:endParaRPr lang="en-US"/>
          </a:p>
        </p:txBody>
      </p:sp>
      <p:pic>
        <p:nvPicPr>
          <p:cNvPr id="9" name="Image 1" descr="preencoded.png"/>
          <p:cNvPicPr>
            <a:picLocks noChangeAspect="1"/>
          </p:cNvPicPr>
          <p:nvPr/>
        </p:nvPicPr>
        <p:blipFill>
          <a:blip r:embed="rId3"/>
          <a:srcRect t="-201" b="-201"/>
          <a:stretch/>
        </p:blipFill>
        <p:spPr>
          <a:xfrm>
            <a:off x="8076895" y="2495398"/>
            <a:ext cx="75895" cy="3429000"/>
          </a:xfrm>
          <a:prstGeom prst="rect">
            <a:avLst/>
          </a:prstGeom>
        </p:spPr>
      </p:pic>
      <p:sp>
        <p:nvSpPr>
          <p:cNvPr id="10" name="Shape 6"/>
          <p:cNvSpPr/>
          <p:nvPr/>
        </p:nvSpPr>
        <p:spPr>
          <a:xfrm>
            <a:off x="609905" y="6115507"/>
            <a:ext cx="10992002" cy="552298"/>
          </a:xfrm>
          <a:prstGeom prst="roundRect">
            <a:avLst>
              <a:gd name="adj" fmla="val 79927"/>
            </a:avLst>
          </a:prstGeom>
          <a:solidFill>
            <a:srgbClr val="007BFF">
              <a:alpha val="7000"/>
            </a:srgbClr>
          </a:solidFill>
          <a:ln w="12700">
            <a:solidFill>
              <a:srgbClr val="007BFF">
                <a:alpha val="14000"/>
              </a:srgbClr>
            </a:solidFill>
            <a:prstDash val="solid"/>
          </a:ln>
        </p:spPr>
        <p:txBody>
          <a:bodyPr/>
          <a:lstStyle/>
          <a:p>
            <a:endParaRPr lang="en-US"/>
          </a:p>
        </p:txBody>
      </p:sp>
      <p:pic>
        <p:nvPicPr>
          <p:cNvPr id="11" name="Image 2" descr="preencoded.png"/>
          <p:cNvPicPr>
            <a:picLocks noChangeAspect="1"/>
          </p:cNvPicPr>
          <p:nvPr/>
        </p:nvPicPr>
        <p:blipFill>
          <a:blip r:embed="rId4"/>
          <a:srcRect/>
          <a:stretch/>
        </p:blipFill>
        <p:spPr>
          <a:xfrm>
            <a:off x="609905" y="523951"/>
            <a:ext cx="228600" cy="228600"/>
          </a:xfrm>
          <a:prstGeom prst="rect">
            <a:avLst/>
          </a:prstGeom>
        </p:spPr>
      </p:pic>
      <p:sp>
        <p:nvSpPr>
          <p:cNvPr id="12" name="Text 7"/>
          <p:cNvSpPr txBox="1"/>
          <p:nvPr/>
        </p:nvSpPr>
        <p:spPr>
          <a:xfrm>
            <a:off x="933602" y="476402"/>
            <a:ext cx="5067605" cy="381305"/>
          </a:xfrm>
          <a:prstGeom prst="rect">
            <a:avLst/>
          </a:prstGeom>
          <a:noFill/>
          <a:ln/>
        </p:spPr>
        <p:txBody>
          <a:bodyPr wrap="square" lIns="0" tIns="0" rIns="0" bIns="0" rtlCol="0" anchor="ctr"/>
          <a:lstStyle/>
          <a:p>
            <a:pPr marL="0" indent="0" algn="l">
              <a:buNone/>
            </a:pPr>
            <a:r>
              <a:rPr lang="en-US" sz="1300" b="1" kern="0" spc="15" dirty="0">
                <a:solidFill>
                  <a:srgbClr val="333333"/>
                </a:solidFill>
                <a:latin typeface="Inter" pitchFamily="34" charset="0"/>
                <a:ea typeface="Inter" pitchFamily="34" charset="-122"/>
                <a:cs typeface="Inter" pitchFamily="34" charset="-120"/>
              </a:rPr>
              <a:t>TOFWERK + Ambient IoT</a:t>
            </a:r>
            <a:endParaRPr lang="en-US" sz="1300" dirty="0"/>
          </a:p>
        </p:txBody>
      </p:sp>
      <p:sp>
        <p:nvSpPr>
          <p:cNvPr id="13" name="Text 8"/>
          <p:cNvSpPr txBox="1"/>
          <p:nvPr/>
        </p:nvSpPr>
        <p:spPr>
          <a:xfrm>
            <a:off x="609905" y="1181405"/>
            <a:ext cx="11163910" cy="609905"/>
          </a:xfrm>
          <a:prstGeom prst="rect">
            <a:avLst/>
          </a:prstGeom>
          <a:noFill/>
          <a:ln/>
        </p:spPr>
        <p:txBody>
          <a:bodyPr wrap="square" lIns="0" tIns="0" rIns="0" bIns="0" rtlCol="0" anchor="ctr"/>
          <a:lstStyle/>
          <a:p>
            <a:pPr marL="0" indent="0" algn="l">
              <a:buNone/>
            </a:pPr>
            <a:r>
              <a:rPr lang="en-US" sz="4000" b="1" kern="0" spc="22" dirty="0">
                <a:solidFill>
                  <a:srgbClr val="333333"/>
                </a:solidFill>
                <a:latin typeface="Inter" pitchFamily="34" charset="0"/>
                <a:ea typeface="Inter" pitchFamily="34" charset="-122"/>
                <a:cs typeface="Inter" pitchFamily="34" charset="-120"/>
              </a:rPr>
              <a:t> Value </a:t>
            </a:r>
            <a:r>
              <a:rPr lang="en-US" sz="4000" b="1" kern="0" spc="22" dirty="0">
                <a:solidFill>
                  <a:srgbClr val="007BFF"/>
                </a:solidFill>
                <a:latin typeface="Inter" pitchFamily="34" charset="0"/>
                <a:ea typeface="Inter" pitchFamily="34" charset="-122"/>
                <a:cs typeface="Inter" pitchFamily="34" charset="-120"/>
              </a:rPr>
              <a:t>by Stakeholder</a:t>
            </a:r>
            <a:endParaRPr lang="en-US" sz="4000" dirty="0"/>
          </a:p>
        </p:txBody>
      </p:sp>
      <p:sp>
        <p:nvSpPr>
          <p:cNvPr id="14" name="Text 9"/>
          <p:cNvSpPr txBox="1"/>
          <p:nvPr/>
        </p:nvSpPr>
        <p:spPr>
          <a:xfrm>
            <a:off x="609905" y="1962302"/>
            <a:ext cx="11276381" cy="267005"/>
          </a:xfrm>
          <a:prstGeom prst="rect">
            <a:avLst/>
          </a:prstGeom>
          <a:noFill/>
          <a:ln/>
        </p:spPr>
        <p:txBody>
          <a:bodyPr wrap="square" lIns="0" tIns="0" rIns="0" bIns="0" rtlCol="0" anchor="ctr"/>
          <a:lstStyle/>
          <a:p>
            <a:pPr marL="0" indent="0" algn="l">
              <a:buNone/>
            </a:pPr>
            <a:r>
              <a:rPr lang="en-US" sz="1300" b="1" dirty="0">
                <a:solidFill>
                  <a:srgbClr val="333333"/>
                </a:solidFill>
                <a:latin typeface="Inter" pitchFamily="34" charset="0"/>
                <a:ea typeface="Inter" pitchFamily="34" charset="-122"/>
                <a:cs typeface="Inter" pitchFamily="34" charset="-120"/>
              </a:rPr>
              <a:t>A shared stack improves qualification, accelerates learning, and enables protection at the point of risk.</a:t>
            </a:r>
            <a:endParaRPr lang="en-US" sz="1300" dirty="0"/>
          </a:p>
        </p:txBody>
      </p:sp>
      <p:pic>
        <p:nvPicPr>
          <p:cNvPr id="15" name="Image 3" descr="preencoded.png"/>
          <p:cNvPicPr>
            <a:picLocks noChangeAspect="1"/>
          </p:cNvPicPr>
          <p:nvPr/>
        </p:nvPicPr>
        <p:blipFill>
          <a:blip r:embed="rId5"/>
          <a:srcRect t="-45" b="-45"/>
          <a:stretch/>
        </p:blipFill>
        <p:spPr>
          <a:xfrm>
            <a:off x="875995" y="2790749"/>
            <a:ext cx="256946" cy="228600"/>
          </a:xfrm>
          <a:prstGeom prst="rect">
            <a:avLst/>
          </a:prstGeom>
        </p:spPr>
      </p:pic>
      <p:sp>
        <p:nvSpPr>
          <p:cNvPr id="16" name="Text 10"/>
          <p:cNvSpPr txBox="1"/>
          <p:nvPr/>
        </p:nvSpPr>
        <p:spPr>
          <a:xfrm>
            <a:off x="1200607" y="2723998"/>
            <a:ext cx="2774290" cy="286207"/>
          </a:xfrm>
          <a:prstGeom prst="rect">
            <a:avLst/>
          </a:prstGeom>
          <a:noFill/>
          <a:ln/>
        </p:spPr>
        <p:txBody>
          <a:bodyPr wrap="square" lIns="0" tIns="0" rIns="0" bIns="0" rtlCol="0" anchor="ctr"/>
          <a:lstStyle/>
          <a:p>
            <a:pPr marL="0" indent="0" algn="l">
              <a:buNone/>
            </a:pPr>
            <a:r>
              <a:rPr lang="en-US" sz="1600" b="1" dirty="0">
                <a:solidFill>
                  <a:srgbClr val="FFFFFF"/>
                </a:solidFill>
                <a:latin typeface="Inter" pitchFamily="34" charset="0"/>
                <a:ea typeface="Inter" pitchFamily="34" charset="-122"/>
                <a:cs typeface="Inter" pitchFamily="34" charset="-120"/>
              </a:rPr>
              <a:t>TOFWERK</a:t>
            </a:r>
            <a:endParaRPr lang="en-US" sz="1600" dirty="0"/>
          </a:p>
        </p:txBody>
      </p:sp>
      <p:sp>
        <p:nvSpPr>
          <p:cNvPr id="17" name="Text 11"/>
          <p:cNvSpPr txBox="1"/>
          <p:nvPr/>
        </p:nvSpPr>
        <p:spPr>
          <a:xfrm>
            <a:off x="1200607" y="3029407"/>
            <a:ext cx="2774290" cy="171907"/>
          </a:xfrm>
          <a:prstGeom prst="rect">
            <a:avLst/>
          </a:prstGeom>
          <a:noFill/>
          <a:ln/>
        </p:spPr>
        <p:txBody>
          <a:bodyPr wrap="square" lIns="0" tIns="0" rIns="0" bIns="0" rtlCol="0" anchor="ctr"/>
          <a:lstStyle/>
          <a:p>
            <a:pPr marL="0" indent="0" algn="l">
              <a:buNone/>
            </a:pPr>
            <a:r>
              <a:rPr lang="en-US" sz="900" b="1" kern="0" spc="45" dirty="0">
                <a:solidFill>
                  <a:srgbClr val="FFFFFF">
                    <a:alpha val="95000"/>
                  </a:srgbClr>
                </a:solidFill>
                <a:latin typeface="Inter" pitchFamily="34" charset="0"/>
                <a:ea typeface="Inter" pitchFamily="34" charset="-122"/>
                <a:cs typeface="Inter" pitchFamily="34" charset="-120"/>
              </a:rPr>
              <a:t>Strategic upside</a:t>
            </a:r>
            <a:endParaRPr lang="en-US" sz="900" dirty="0"/>
          </a:p>
        </p:txBody>
      </p:sp>
      <p:sp>
        <p:nvSpPr>
          <p:cNvPr id="18" name="Text 12"/>
          <p:cNvSpPr txBox="1"/>
          <p:nvPr/>
        </p:nvSpPr>
        <p:spPr>
          <a:xfrm>
            <a:off x="875995" y="3333902"/>
            <a:ext cx="3067812" cy="400507"/>
          </a:xfrm>
          <a:prstGeom prst="rect">
            <a:avLst/>
          </a:prstGeom>
          <a:noFill/>
          <a:ln/>
        </p:spPr>
        <p:txBody>
          <a:bodyPr wrap="square" lIns="0" tIns="0" rIns="0" bIns="0" rtlCol="0" anchor="ctr"/>
          <a:lstStyle/>
          <a:p>
            <a:pPr marL="0" indent="0" algn="l">
              <a:buNone/>
            </a:pPr>
            <a:r>
              <a:rPr lang="en-US" sz="1000" b="1" dirty="0">
                <a:solidFill>
                  <a:srgbClr val="FFFFFF"/>
                </a:solidFill>
                <a:latin typeface="Inter" pitchFamily="34" charset="0"/>
                <a:ea typeface="Inter" pitchFamily="34" charset="-122"/>
                <a:cs typeface="Inter" pitchFamily="34" charset="-120"/>
              </a:rPr>
              <a:t>• Transforms Vocus from a diagnostic tool into an operational control platform</a:t>
            </a:r>
            <a:endParaRPr lang="en-US" sz="1000" dirty="0"/>
          </a:p>
        </p:txBody>
      </p:sp>
      <p:sp>
        <p:nvSpPr>
          <p:cNvPr id="19" name="Text 13"/>
          <p:cNvSpPr txBox="1"/>
          <p:nvPr/>
        </p:nvSpPr>
        <p:spPr>
          <a:xfrm>
            <a:off x="875995" y="3829507"/>
            <a:ext cx="3067812" cy="400507"/>
          </a:xfrm>
          <a:prstGeom prst="rect">
            <a:avLst/>
          </a:prstGeom>
          <a:noFill/>
          <a:ln/>
        </p:spPr>
        <p:txBody>
          <a:bodyPr wrap="square" lIns="0" tIns="0" rIns="0" bIns="0" rtlCol="0" anchor="ctr"/>
          <a:lstStyle/>
          <a:p>
            <a:pPr marL="0" indent="0" algn="l">
              <a:buNone/>
            </a:pPr>
            <a:r>
              <a:rPr lang="en-US" sz="1000" b="1" dirty="0">
                <a:solidFill>
                  <a:srgbClr val="FFFFFF"/>
                </a:solidFill>
                <a:latin typeface="Inter" pitchFamily="34" charset="0"/>
                <a:ea typeface="Inter" pitchFamily="34" charset="-122"/>
                <a:cs typeface="Inter" pitchFamily="34" charset="-120"/>
              </a:rPr>
              <a:t>• Extends point measurement → distributed fab intelligence</a:t>
            </a:r>
            <a:endParaRPr lang="en-US" sz="1000" dirty="0"/>
          </a:p>
        </p:txBody>
      </p:sp>
      <p:sp>
        <p:nvSpPr>
          <p:cNvPr id="20" name="Text 14"/>
          <p:cNvSpPr txBox="1"/>
          <p:nvPr/>
        </p:nvSpPr>
        <p:spPr>
          <a:xfrm>
            <a:off x="875995" y="4324198"/>
            <a:ext cx="3067812" cy="400507"/>
          </a:xfrm>
          <a:prstGeom prst="rect">
            <a:avLst/>
          </a:prstGeom>
          <a:noFill/>
          <a:ln/>
        </p:spPr>
        <p:txBody>
          <a:bodyPr wrap="square" lIns="0" tIns="0" rIns="0" bIns="0" rtlCol="0" anchor="ctr"/>
          <a:lstStyle/>
          <a:p>
            <a:pPr marL="0" indent="0" algn="l">
              <a:buNone/>
            </a:pPr>
            <a:r>
              <a:rPr lang="en-US" sz="1000" b="1" dirty="0">
                <a:solidFill>
                  <a:srgbClr val="FFFFFF"/>
                </a:solidFill>
                <a:latin typeface="Inter" pitchFamily="34" charset="0"/>
                <a:ea typeface="Inter" pitchFamily="34" charset="-122"/>
                <a:cs typeface="Inter" pitchFamily="34" charset="-120"/>
              </a:rPr>
              <a:t>• Strengthens position in OEM workflows through end‑to‑end validation</a:t>
            </a:r>
            <a:endParaRPr lang="en-US" sz="1000" dirty="0"/>
          </a:p>
        </p:txBody>
      </p:sp>
      <p:pic>
        <p:nvPicPr>
          <p:cNvPr id="21" name="Image 4" descr="preencoded.png"/>
          <p:cNvPicPr>
            <a:picLocks noChangeAspect="1"/>
          </p:cNvPicPr>
          <p:nvPr/>
        </p:nvPicPr>
        <p:blipFill>
          <a:blip r:embed="rId6"/>
          <a:srcRect/>
          <a:stretch/>
        </p:blipFill>
        <p:spPr>
          <a:xfrm>
            <a:off x="4610405" y="2790749"/>
            <a:ext cx="228600" cy="228600"/>
          </a:xfrm>
          <a:prstGeom prst="rect">
            <a:avLst/>
          </a:prstGeom>
        </p:spPr>
      </p:pic>
      <p:sp>
        <p:nvSpPr>
          <p:cNvPr id="22" name="Text 15"/>
          <p:cNvSpPr txBox="1"/>
          <p:nvPr/>
        </p:nvSpPr>
        <p:spPr>
          <a:xfrm>
            <a:off x="4934102" y="2723998"/>
            <a:ext cx="2774290" cy="286207"/>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Ambient IoT</a:t>
            </a:r>
            <a:endParaRPr lang="en-US" sz="1600" dirty="0"/>
          </a:p>
        </p:txBody>
      </p:sp>
      <p:sp>
        <p:nvSpPr>
          <p:cNvPr id="23" name="Text 16"/>
          <p:cNvSpPr txBox="1"/>
          <p:nvPr/>
        </p:nvSpPr>
        <p:spPr>
          <a:xfrm>
            <a:off x="4934102" y="3029407"/>
            <a:ext cx="2774290" cy="171907"/>
          </a:xfrm>
          <a:prstGeom prst="rect">
            <a:avLst/>
          </a:prstGeom>
          <a:noFill/>
          <a:ln/>
        </p:spPr>
        <p:txBody>
          <a:bodyPr wrap="square" lIns="0" tIns="0" rIns="0" bIns="0" rtlCol="0" anchor="ctr"/>
          <a:lstStyle/>
          <a:p>
            <a:pPr marL="0" indent="0" algn="l">
              <a:buNone/>
            </a:pPr>
            <a:r>
              <a:rPr lang="en-US" sz="900" b="1" kern="0" spc="45" dirty="0">
                <a:solidFill>
                  <a:srgbClr val="007BFF"/>
                </a:solidFill>
                <a:latin typeface="Inter" pitchFamily="34" charset="0"/>
                <a:ea typeface="Inter" pitchFamily="34" charset="-122"/>
                <a:cs typeface="Inter" pitchFamily="34" charset="-120"/>
              </a:rPr>
              <a:t>Ground‑truth strength</a:t>
            </a:r>
            <a:endParaRPr lang="en-US" sz="900" dirty="0"/>
          </a:p>
        </p:txBody>
      </p:sp>
      <p:sp>
        <p:nvSpPr>
          <p:cNvPr id="24" name="Text 17"/>
          <p:cNvSpPr txBox="1"/>
          <p:nvPr/>
        </p:nvSpPr>
        <p:spPr>
          <a:xfrm>
            <a:off x="4610405" y="3333902"/>
            <a:ext cx="3067812" cy="400507"/>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Gains broad‑spectrum chemical evidence to tune MMCC targets and thresholds</a:t>
            </a:r>
            <a:endParaRPr lang="en-US" sz="1000" dirty="0"/>
          </a:p>
        </p:txBody>
      </p:sp>
      <p:sp>
        <p:nvSpPr>
          <p:cNvPr id="25" name="Text 18"/>
          <p:cNvSpPr txBox="1"/>
          <p:nvPr/>
        </p:nvSpPr>
        <p:spPr>
          <a:xfrm>
            <a:off x="4610405" y="3829507"/>
            <a:ext cx="3067812" cy="400507"/>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Validates platform behavior and remediation outcomes against Vocus campaigns</a:t>
            </a:r>
            <a:endParaRPr lang="en-US" sz="1000" dirty="0"/>
          </a:p>
        </p:txBody>
      </p:sp>
      <p:sp>
        <p:nvSpPr>
          <p:cNvPr id="26" name="Text 19"/>
          <p:cNvSpPr txBox="1"/>
          <p:nvPr/>
        </p:nvSpPr>
        <p:spPr>
          <a:xfrm>
            <a:off x="4610405" y="4324198"/>
            <a:ext cx="3067812" cy="400507"/>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Accelerates new sensing chemistries and selective media development</a:t>
            </a:r>
            <a:endParaRPr lang="en-US" sz="1000" dirty="0"/>
          </a:p>
        </p:txBody>
      </p:sp>
      <p:pic>
        <p:nvPicPr>
          <p:cNvPr id="27" name="Image 5" descr="preencoded.png"/>
          <p:cNvPicPr>
            <a:picLocks noChangeAspect="1"/>
          </p:cNvPicPr>
          <p:nvPr/>
        </p:nvPicPr>
        <p:blipFill>
          <a:blip r:embed="rId7"/>
          <a:srcRect t="-45" b="-45"/>
          <a:stretch/>
        </p:blipFill>
        <p:spPr>
          <a:xfrm>
            <a:off x="8343900" y="2790749"/>
            <a:ext cx="256946" cy="228600"/>
          </a:xfrm>
          <a:prstGeom prst="rect">
            <a:avLst/>
          </a:prstGeom>
        </p:spPr>
      </p:pic>
      <p:sp>
        <p:nvSpPr>
          <p:cNvPr id="28" name="Text 20"/>
          <p:cNvSpPr txBox="1"/>
          <p:nvPr/>
        </p:nvSpPr>
        <p:spPr>
          <a:xfrm>
            <a:off x="8667598" y="2723998"/>
            <a:ext cx="2774290" cy="286207"/>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Fabs</a:t>
            </a:r>
            <a:endParaRPr lang="en-US" sz="1600" dirty="0"/>
          </a:p>
        </p:txBody>
      </p:sp>
      <p:sp>
        <p:nvSpPr>
          <p:cNvPr id="29" name="Text 21"/>
          <p:cNvSpPr txBox="1"/>
          <p:nvPr/>
        </p:nvSpPr>
        <p:spPr>
          <a:xfrm>
            <a:off x="8667598" y="3029407"/>
            <a:ext cx="2774290" cy="171907"/>
          </a:xfrm>
          <a:prstGeom prst="rect">
            <a:avLst/>
          </a:prstGeom>
          <a:noFill/>
          <a:ln/>
        </p:spPr>
        <p:txBody>
          <a:bodyPr wrap="square" lIns="0" tIns="0" rIns="0" bIns="0" rtlCol="0" anchor="ctr"/>
          <a:lstStyle/>
          <a:p>
            <a:pPr marL="0" indent="0" algn="l">
              <a:buNone/>
            </a:pPr>
            <a:r>
              <a:rPr lang="en-US" sz="900" b="1" kern="0" spc="45" dirty="0">
                <a:solidFill>
                  <a:srgbClr val="007BFF"/>
                </a:solidFill>
                <a:latin typeface="Inter" pitchFamily="34" charset="0"/>
                <a:ea typeface="Inter" pitchFamily="34" charset="-122"/>
                <a:cs typeface="Inter" pitchFamily="34" charset="-120"/>
              </a:rPr>
              <a:t>Operational impact</a:t>
            </a:r>
            <a:endParaRPr lang="en-US" sz="900" dirty="0"/>
          </a:p>
        </p:txBody>
      </p:sp>
      <p:sp>
        <p:nvSpPr>
          <p:cNvPr id="30" name="Text 22"/>
          <p:cNvSpPr txBox="1"/>
          <p:nvPr/>
        </p:nvSpPr>
        <p:spPr>
          <a:xfrm>
            <a:off x="8343900" y="3333902"/>
            <a:ext cx="3067812" cy="400507"/>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Broad AMC visibility + point‑of‑risk control inside FOUP/reticle environments</a:t>
            </a:r>
            <a:endParaRPr lang="en-US" sz="1000" dirty="0"/>
          </a:p>
        </p:txBody>
      </p:sp>
      <p:sp>
        <p:nvSpPr>
          <p:cNvPr id="31" name="Text 23"/>
          <p:cNvSpPr txBox="1"/>
          <p:nvPr/>
        </p:nvSpPr>
        <p:spPr>
          <a:xfrm>
            <a:off x="8343900" y="3829507"/>
            <a:ext cx="3067812" cy="400507"/>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Faster root‑cause analysis and smarter maintenance through verified signatures</a:t>
            </a:r>
            <a:endParaRPr lang="en-US" sz="1000" dirty="0"/>
          </a:p>
        </p:txBody>
      </p:sp>
      <p:sp>
        <p:nvSpPr>
          <p:cNvPr id="32" name="Text 24"/>
          <p:cNvSpPr txBox="1"/>
          <p:nvPr/>
        </p:nvSpPr>
        <p:spPr>
          <a:xfrm>
            <a:off x="8343900" y="4324198"/>
            <a:ext cx="3067812" cy="400507"/>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Stronger queue‑time protection during transport, storage, and waiting</a:t>
            </a:r>
            <a:endParaRPr lang="en-US" sz="1000" dirty="0"/>
          </a:p>
        </p:txBody>
      </p:sp>
      <p:pic>
        <p:nvPicPr>
          <p:cNvPr id="33" name="Image 6" descr="preencoded.png"/>
          <p:cNvPicPr>
            <a:picLocks noChangeAspect="1"/>
          </p:cNvPicPr>
          <p:nvPr/>
        </p:nvPicPr>
        <p:blipFill>
          <a:blip r:embed="rId8"/>
          <a:srcRect t="-600" b="-600"/>
          <a:stretch/>
        </p:blipFill>
        <p:spPr>
          <a:xfrm>
            <a:off x="875995" y="6274613"/>
            <a:ext cx="181051" cy="209398"/>
          </a:xfrm>
          <a:prstGeom prst="rect">
            <a:avLst/>
          </a:prstGeom>
        </p:spPr>
      </p:pic>
      <p:sp>
        <p:nvSpPr>
          <p:cNvPr id="34" name="Text 25"/>
          <p:cNvSpPr txBox="1"/>
          <p:nvPr/>
        </p:nvSpPr>
        <p:spPr>
          <a:xfrm>
            <a:off x="1181405" y="6210605"/>
            <a:ext cx="10135210" cy="267005"/>
          </a:xfrm>
          <a:prstGeom prst="rect">
            <a:avLst/>
          </a:prstGeom>
          <a:noFill/>
          <a:ln/>
        </p:spPr>
        <p:txBody>
          <a:bodyPr wrap="square" lIns="0" tIns="0" rIns="0" bIns="0" rtlCol="0" anchor="ctr"/>
          <a:lstStyle/>
          <a:p>
            <a:pPr marL="0" indent="0" algn="l">
              <a:buNone/>
            </a:pPr>
            <a:r>
              <a:rPr lang="en-US" sz="1300" b="1" dirty="0">
                <a:solidFill>
                  <a:srgbClr val="333333"/>
                </a:solidFill>
                <a:latin typeface="Inter" pitchFamily="34" charset="0"/>
                <a:ea typeface="Inter" pitchFamily="34" charset="-122"/>
                <a:cs typeface="Inter" pitchFamily="34" charset="-120"/>
              </a:rPr>
              <a:t>Extends chemical insight into actionable, distributed control.</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8115300" y="-190195"/>
            <a:ext cx="7048195" cy="7048195"/>
          </a:xfrm>
          <a:prstGeom prst="ellipse">
            <a:avLst/>
          </a:prstGeom>
          <a:solidFill>
            <a:srgbClr val="007BFF">
              <a:alpha val="6000"/>
            </a:srgbClr>
          </a:solidFill>
          <a:ln w="12700">
            <a:solidFill>
              <a:srgbClr val="FFFFFF">
                <a:alpha val="0"/>
              </a:srgbClr>
            </a:solidFill>
            <a:prstDash val="solid"/>
          </a:ln>
        </p:spPr>
        <p:txBody>
          <a:bodyPr/>
          <a:lstStyle/>
          <a:p>
            <a:endParaRPr lang="en-US"/>
          </a:p>
        </p:txBody>
      </p:sp>
      <p:sp>
        <p:nvSpPr>
          <p:cNvPr id="5" name="Shape 3"/>
          <p:cNvSpPr/>
          <p:nvPr/>
        </p:nvSpPr>
        <p:spPr>
          <a:xfrm>
            <a:off x="609905" y="2495398"/>
            <a:ext cx="5352898" cy="3448202"/>
          </a:xfrm>
          <a:prstGeom prst="roundRect">
            <a:avLst>
              <a:gd name="adj" fmla="val 2051"/>
            </a:avLst>
          </a:prstGeom>
          <a:solidFill>
            <a:srgbClr val="F8F9FA"/>
          </a:solidFill>
          <a:ln w="12700">
            <a:solidFill>
              <a:srgbClr val="007BFF">
                <a:alpha val="16000"/>
              </a:srgbClr>
            </a:solidFill>
            <a:prstDash val="solid"/>
          </a:ln>
        </p:spPr>
        <p:txBody>
          <a:bodyPr/>
          <a:lstStyle/>
          <a:p>
            <a:endParaRPr lang="en-US"/>
          </a:p>
        </p:txBody>
      </p:sp>
      <p:pic>
        <p:nvPicPr>
          <p:cNvPr id="6" name="Image 0" descr="preencoded.png"/>
          <p:cNvPicPr>
            <a:picLocks noChangeAspect="1"/>
          </p:cNvPicPr>
          <p:nvPr/>
        </p:nvPicPr>
        <p:blipFill>
          <a:blip r:embed="rId3"/>
          <a:srcRect t="-201" b="-201"/>
          <a:stretch/>
        </p:blipFill>
        <p:spPr>
          <a:xfrm>
            <a:off x="609905" y="2495398"/>
            <a:ext cx="75895" cy="3429000"/>
          </a:xfrm>
          <a:prstGeom prst="rect">
            <a:avLst/>
          </a:prstGeom>
        </p:spPr>
      </p:pic>
      <p:sp>
        <p:nvSpPr>
          <p:cNvPr id="7" name="Shape 4"/>
          <p:cNvSpPr/>
          <p:nvPr/>
        </p:nvSpPr>
        <p:spPr>
          <a:xfrm>
            <a:off x="875995" y="3390595"/>
            <a:ext cx="4858207" cy="2115007"/>
          </a:xfrm>
          <a:prstGeom prst="roundRect">
            <a:avLst>
              <a:gd name="adj" fmla="val 4674"/>
            </a:avLst>
          </a:prstGeom>
          <a:solidFill>
            <a:srgbClr val="FFFFFF"/>
          </a:solidFill>
          <a:ln w="12700">
            <a:solidFill>
              <a:srgbClr val="000000">
                <a:alpha val="6000"/>
              </a:srgbClr>
            </a:solidFill>
            <a:prstDash val="solid"/>
          </a:ln>
        </p:spPr>
        <p:txBody>
          <a:bodyPr/>
          <a:lstStyle/>
          <a:p>
            <a:endParaRPr lang="en-US"/>
          </a:p>
        </p:txBody>
      </p:sp>
      <p:sp>
        <p:nvSpPr>
          <p:cNvPr id="8" name="Shape 5"/>
          <p:cNvSpPr/>
          <p:nvPr/>
        </p:nvSpPr>
        <p:spPr>
          <a:xfrm>
            <a:off x="6248095" y="2495398"/>
            <a:ext cx="5352898" cy="3448202"/>
          </a:xfrm>
          <a:prstGeom prst="roundRect">
            <a:avLst>
              <a:gd name="adj" fmla="val 2051"/>
            </a:avLst>
          </a:prstGeom>
          <a:solidFill>
            <a:srgbClr val="FFFFFF"/>
          </a:solidFill>
          <a:ln w="12700">
            <a:solidFill>
              <a:srgbClr val="007BFF">
                <a:alpha val="22000"/>
              </a:srgbClr>
            </a:solidFill>
            <a:prstDash val="solid"/>
          </a:ln>
        </p:spPr>
        <p:txBody>
          <a:bodyPr/>
          <a:lstStyle/>
          <a:p>
            <a:endParaRPr lang="en-US"/>
          </a:p>
        </p:txBody>
      </p:sp>
      <p:pic>
        <p:nvPicPr>
          <p:cNvPr id="9" name="Image 1" descr="preencoded.png"/>
          <p:cNvPicPr>
            <a:picLocks noChangeAspect="1"/>
          </p:cNvPicPr>
          <p:nvPr/>
        </p:nvPicPr>
        <p:blipFill>
          <a:blip r:embed="rId3"/>
          <a:srcRect t="-201" b="-201"/>
          <a:stretch/>
        </p:blipFill>
        <p:spPr>
          <a:xfrm>
            <a:off x="6248095" y="2495398"/>
            <a:ext cx="75895" cy="3429000"/>
          </a:xfrm>
          <a:prstGeom prst="rect">
            <a:avLst/>
          </a:prstGeom>
        </p:spPr>
      </p:pic>
      <p:sp>
        <p:nvSpPr>
          <p:cNvPr id="10" name="Shape 6"/>
          <p:cNvSpPr/>
          <p:nvPr/>
        </p:nvSpPr>
        <p:spPr>
          <a:xfrm>
            <a:off x="6515100" y="3390595"/>
            <a:ext cx="4858207" cy="2115007"/>
          </a:xfrm>
          <a:prstGeom prst="roundRect">
            <a:avLst>
              <a:gd name="adj" fmla="val 4674"/>
            </a:avLst>
          </a:prstGeom>
          <a:solidFill>
            <a:srgbClr val="F8F9FA"/>
          </a:solidFill>
          <a:ln w="12700">
            <a:solidFill>
              <a:srgbClr val="000000">
                <a:alpha val="6000"/>
              </a:srgbClr>
            </a:solidFill>
            <a:prstDash val="solid"/>
          </a:ln>
        </p:spPr>
        <p:txBody>
          <a:bodyPr/>
          <a:lstStyle/>
          <a:p>
            <a:endParaRPr lang="en-US"/>
          </a:p>
        </p:txBody>
      </p:sp>
      <p:sp>
        <p:nvSpPr>
          <p:cNvPr id="11" name="Shape 7"/>
          <p:cNvSpPr/>
          <p:nvPr/>
        </p:nvSpPr>
        <p:spPr>
          <a:xfrm>
            <a:off x="609905" y="6057900"/>
            <a:ext cx="10972800" cy="533095"/>
          </a:xfrm>
          <a:prstGeom prst="roundRect">
            <a:avLst>
              <a:gd name="adj" fmla="val 85763"/>
            </a:avLst>
          </a:prstGeom>
          <a:solidFill>
            <a:srgbClr val="007BFF"/>
          </a:solidFill>
          <a:ln w="12700">
            <a:solidFill>
              <a:srgbClr val="FFFFFF">
                <a:alpha val="0"/>
              </a:srgbClr>
            </a:solidFill>
            <a:prstDash val="solid"/>
          </a:ln>
        </p:spPr>
        <p:txBody>
          <a:bodyPr/>
          <a:lstStyle/>
          <a:p>
            <a:endParaRPr lang="en-US"/>
          </a:p>
        </p:txBody>
      </p:sp>
      <p:pic>
        <p:nvPicPr>
          <p:cNvPr id="12" name="Image 2" descr="preencoded.png"/>
          <p:cNvPicPr>
            <a:picLocks noChangeAspect="1"/>
          </p:cNvPicPr>
          <p:nvPr/>
        </p:nvPicPr>
        <p:blipFill>
          <a:blip r:embed="rId4"/>
          <a:srcRect l="-133" r="-133"/>
          <a:stretch/>
        </p:blipFill>
        <p:spPr>
          <a:xfrm>
            <a:off x="609905" y="523951"/>
            <a:ext cx="171907" cy="228600"/>
          </a:xfrm>
          <a:prstGeom prst="rect">
            <a:avLst/>
          </a:prstGeom>
        </p:spPr>
      </p:pic>
      <p:sp>
        <p:nvSpPr>
          <p:cNvPr id="13" name="Text 8"/>
          <p:cNvSpPr txBox="1"/>
          <p:nvPr/>
        </p:nvSpPr>
        <p:spPr>
          <a:xfrm>
            <a:off x="933602" y="476402"/>
            <a:ext cx="5067605" cy="381305"/>
          </a:xfrm>
          <a:prstGeom prst="rect">
            <a:avLst/>
          </a:prstGeom>
          <a:noFill/>
          <a:ln/>
        </p:spPr>
        <p:txBody>
          <a:bodyPr wrap="square" lIns="0" tIns="0" rIns="0" bIns="0" rtlCol="0" anchor="ctr"/>
          <a:lstStyle/>
          <a:p>
            <a:pPr marL="0" indent="0" algn="l">
              <a:buNone/>
            </a:pPr>
            <a:r>
              <a:rPr lang="en-US" sz="1300" b="1" kern="0" spc="15" dirty="0">
                <a:solidFill>
                  <a:srgbClr val="333333"/>
                </a:solidFill>
                <a:latin typeface="Inter" pitchFamily="34" charset="0"/>
                <a:ea typeface="Inter" pitchFamily="34" charset="-122"/>
                <a:cs typeface="Inter" pitchFamily="34" charset="-120"/>
              </a:rPr>
              <a:t>TOFWERK + Ambient IoT</a:t>
            </a:r>
            <a:endParaRPr lang="en-US" sz="1300" dirty="0"/>
          </a:p>
        </p:txBody>
      </p:sp>
      <p:sp>
        <p:nvSpPr>
          <p:cNvPr id="14" name="Text 9"/>
          <p:cNvSpPr txBox="1"/>
          <p:nvPr/>
        </p:nvSpPr>
        <p:spPr>
          <a:xfrm>
            <a:off x="609905" y="1181405"/>
            <a:ext cx="11163910" cy="609905"/>
          </a:xfrm>
          <a:prstGeom prst="rect">
            <a:avLst/>
          </a:prstGeom>
          <a:noFill/>
          <a:ln/>
        </p:spPr>
        <p:txBody>
          <a:bodyPr wrap="square" lIns="0" tIns="0" rIns="0" bIns="0" rtlCol="0" anchor="ctr"/>
          <a:lstStyle/>
          <a:p>
            <a:pPr marL="0" indent="0" algn="l">
              <a:buNone/>
            </a:pPr>
            <a:r>
              <a:rPr lang="en-US" sz="4000" b="1" kern="0" spc="22" dirty="0">
                <a:solidFill>
                  <a:srgbClr val="333333"/>
                </a:solidFill>
                <a:latin typeface="Inter" pitchFamily="34" charset="0"/>
                <a:ea typeface="Inter" pitchFamily="34" charset="-122"/>
                <a:cs typeface="Inter" pitchFamily="34" charset="-120"/>
              </a:rPr>
              <a:t> Scientific &amp; </a:t>
            </a:r>
            <a:r>
              <a:rPr lang="en-US" sz="4000" b="1" kern="0" spc="22" dirty="0">
                <a:solidFill>
                  <a:srgbClr val="007BFF"/>
                </a:solidFill>
                <a:latin typeface="Inter" pitchFamily="34" charset="0"/>
                <a:ea typeface="Inter" pitchFamily="34" charset="-122"/>
                <a:cs typeface="Inter" pitchFamily="34" charset="-120"/>
              </a:rPr>
              <a:t>Industry Alignment</a:t>
            </a:r>
            <a:endParaRPr lang="en-US" sz="4000" dirty="0"/>
          </a:p>
        </p:txBody>
      </p:sp>
      <p:sp>
        <p:nvSpPr>
          <p:cNvPr id="15" name="Text 10"/>
          <p:cNvSpPr txBox="1"/>
          <p:nvPr/>
        </p:nvSpPr>
        <p:spPr>
          <a:xfrm>
            <a:off x="609905" y="1962302"/>
            <a:ext cx="11087100" cy="267005"/>
          </a:xfrm>
          <a:prstGeom prst="rect">
            <a:avLst/>
          </a:prstGeom>
          <a:noFill/>
          <a:ln/>
        </p:spPr>
        <p:txBody>
          <a:bodyPr wrap="square" lIns="0" tIns="0" rIns="0" bIns="0" rtlCol="0" anchor="ctr"/>
          <a:lstStyle/>
          <a:p>
            <a:pPr marL="0" indent="0" algn="l">
              <a:buNone/>
            </a:pPr>
            <a:r>
              <a:rPr lang="en-US" sz="1300" b="1" dirty="0">
                <a:solidFill>
                  <a:srgbClr val="333333"/>
                </a:solidFill>
                <a:latin typeface="Inter" pitchFamily="34" charset="0"/>
                <a:ea typeface="Inter" pitchFamily="34" charset="-122"/>
                <a:cs typeface="Inter" pitchFamily="34" charset="-120"/>
              </a:rPr>
              <a:t>Credible execution at the intersection of semiconductor AMC control and MOF materials science.</a:t>
            </a:r>
            <a:endParaRPr lang="en-US" sz="1300" dirty="0"/>
          </a:p>
        </p:txBody>
      </p:sp>
      <p:pic>
        <p:nvPicPr>
          <p:cNvPr id="16" name="Image 3" descr="preencoded.png"/>
          <p:cNvPicPr>
            <a:picLocks noChangeAspect="1"/>
          </p:cNvPicPr>
          <p:nvPr/>
        </p:nvPicPr>
        <p:blipFill>
          <a:blip r:embed="rId5"/>
          <a:srcRect t="-45" b="-45"/>
          <a:stretch/>
        </p:blipFill>
        <p:spPr>
          <a:xfrm>
            <a:off x="857707" y="2790749"/>
            <a:ext cx="256946" cy="228600"/>
          </a:xfrm>
          <a:prstGeom prst="rect">
            <a:avLst/>
          </a:prstGeom>
        </p:spPr>
      </p:pic>
      <p:sp>
        <p:nvSpPr>
          <p:cNvPr id="17" name="Text 11"/>
          <p:cNvSpPr txBox="1"/>
          <p:nvPr/>
        </p:nvSpPr>
        <p:spPr>
          <a:xfrm>
            <a:off x="1200607" y="2723998"/>
            <a:ext cx="4591202" cy="286207"/>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Semiconductor expertise</a:t>
            </a:r>
            <a:endParaRPr lang="en-US" sz="1600" dirty="0"/>
          </a:p>
        </p:txBody>
      </p:sp>
      <p:sp>
        <p:nvSpPr>
          <p:cNvPr id="18" name="Text 12"/>
          <p:cNvSpPr txBox="1"/>
          <p:nvPr/>
        </p:nvSpPr>
        <p:spPr>
          <a:xfrm>
            <a:off x="1200607" y="3029407"/>
            <a:ext cx="4591202" cy="171907"/>
          </a:xfrm>
          <a:prstGeom prst="rect">
            <a:avLst/>
          </a:prstGeom>
          <a:noFill/>
          <a:ln/>
        </p:spPr>
        <p:txBody>
          <a:bodyPr wrap="square" lIns="0" tIns="0" rIns="0" bIns="0" rtlCol="0" anchor="ctr"/>
          <a:lstStyle/>
          <a:p>
            <a:pPr marL="0" indent="0" algn="l">
              <a:buNone/>
            </a:pPr>
            <a:r>
              <a:rPr lang="en-US" sz="900" b="1" kern="0" spc="45" dirty="0">
                <a:solidFill>
                  <a:srgbClr val="007BFF"/>
                </a:solidFill>
                <a:latin typeface="Inter" pitchFamily="34" charset="0"/>
                <a:ea typeface="Inter" pitchFamily="34" charset="-122"/>
                <a:cs typeface="Inter" pitchFamily="34" charset="-120"/>
              </a:rPr>
              <a:t>Domain leadership for yield‑critical AMC</a:t>
            </a:r>
            <a:endParaRPr lang="en-US" sz="900" dirty="0"/>
          </a:p>
        </p:txBody>
      </p:sp>
      <p:pic>
        <p:nvPicPr>
          <p:cNvPr id="19" name="Image 4" descr="preencoded.png"/>
          <p:cNvPicPr>
            <a:picLocks noChangeAspect="1"/>
          </p:cNvPicPr>
          <p:nvPr/>
        </p:nvPicPr>
        <p:blipFill>
          <a:blip r:embed="rId6"/>
          <a:srcRect l="-1648" r="-1648"/>
          <a:stretch/>
        </p:blipFill>
        <p:spPr>
          <a:xfrm>
            <a:off x="1047902" y="3633826"/>
            <a:ext cx="171907" cy="190195"/>
          </a:xfrm>
          <a:prstGeom prst="rect">
            <a:avLst/>
          </a:prstGeom>
        </p:spPr>
      </p:pic>
      <p:sp>
        <p:nvSpPr>
          <p:cNvPr id="20" name="Text 13"/>
          <p:cNvSpPr txBox="1"/>
          <p:nvPr/>
        </p:nvSpPr>
        <p:spPr>
          <a:xfrm>
            <a:off x="1352398" y="3543300"/>
            <a:ext cx="4172407" cy="228600"/>
          </a:xfrm>
          <a:prstGeom prst="rect">
            <a:avLst/>
          </a:prstGeom>
          <a:noFill/>
          <a:ln/>
        </p:spPr>
        <p:txBody>
          <a:bodyPr wrap="square" lIns="0" tIns="0" rIns="0" bIns="0" rtlCol="0" anchor="ctr"/>
          <a:lstStyle/>
          <a:p>
            <a:pPr marL="0" indent="0" algn="l">
              <a:buNone/>
            </a:pPr>
            <a:r>
              <a:rPr lang="en-US" sz="1300" b="1" dirty="0">
                <a:solidFill>
                  <a:srgbClr val="333333"/>
                </a:solidFill>
                <a:latin typeface="Inter" pitchFamily="34" charset="0"/>
                <a:ea typeface="Inter" pitchFamily="34" charset="-122"/>
                <a:cs typeface="Inter" pitchFamily="34" charset="-120"/>
              </a:rPr>
              <a:t>Victor K. F. Chia</a:t>
            </a:r>
            <a:endParaRPr lang="en-US" sz="1300" dirty="0"/>
          </a:p>
        </p:txBody>
      </p:sp>
      <p:sp>
        <p:nvSpPr>
          <p:cNvPr id="21" name="Text 14"/>
          <p:cNvSpPr txBox="1"/>
          <p:nvPr/>
        </p:nvSpPr>
        <p:spPr>
          <a:xfrm>
            <a:off x="1352398" y="3791102"/>
            <a:ext cx="4172407" cy="171907"/>
          </a:xfrm>
          <a:prstGeom prst="rect">
            <a:avLst/>
          </a:prstGeom>
          <a:noFill/>
          <a:ln/>
        </p:spPr>
        <p:txBody>
          <a:bodyPr wrap="square" lIns="0" tIns="0" rIns="0" bIns="0" rtlCol="0" anchor="ctr"/>
          <a:lstStyle/>
          <a:p>
            <a:pPr marL="0" indent="0" algn="l">
              <a:buNone/>
            </a:pPr>
            <a:r>
              <a:rPr lang="en-US" sz="900" b="1" dirty="0">
                <a:solidFill>
                  <a:srgbClr val="333333">
                    <a:alpha val="90000"/>
                  </a:srgbClr>
                </a:solidFill>
                <a:latin typeface="Inter" pitchFamily="34" charset="0"/>
                <a:ea typeface="Inter" pitchFamily="34" charset="-122"/>
                <a:cs typeface="Inter" pitchFamily="34" charset="-120"/>
              </a:rPr>
              <a:t>Clean manufacturing • OEM engagement • AMC control</a:t>
            </a:r>
            <a:endParaRPr lang="en-US" sz="900" dirty="0"/>
          </a:p>
        </p:txBody>
      </p:sp>
      <p:sp>
        <p:nvSpPr>
          <p:cNvPr id="22" name="Text 15"/>
          <p:cNvSpPr txBox="1"/>
          <p:nvPr/>
        </p:nvSpPr>
        <p:spPr>
          <a:xfrm>
            <a:off x="1352398" y="4019702"/>
            <a:ext cx="4114800"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Aligns fab contamination monitoring with queue‑time risk and qualification workflows</a:t>
            </a:r>
            <a:endParaRPr lang="en-US" sz="1000" dirty="0"/>
          </a:p>
        </p:txBody>
      </p:sp>
      <p:sp>
        <p:nvSpPr>
          <p:cNvPr id="23" name="Text 16"/>
          <p:cNvSpPr txBox="1"/>
          <p:nvPr/>
        </p:nvSpPr>
        <p:spPr>
          <a:xfrm>
            <a:off x="1352398" y="4476902"/>
            <a:ext cx="4114800"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Guides OEM‑ready validation paths for FOUP and reticle micro‑environments</a:t>
            </a:r>
            <a:endParaRPr lang="en-US" sz="1000" dirty="0"/>
          </a:p>
        </p:txBody>
      </p:sp>
      <p:sp>
        <p:nvSpPr>
          <p:cNvPr id="24" name="Text 17"/>
          <p:cNvSpPr txBox="1"/>
          <p:nvPr/>
        </p:nvSpPr>
        <p:spPr>
          <a:xfrm>
            <a:off x="1352398" y="4934102"/>
            <a:ext cx="4114800"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Ensures decisions remain auditable via ground truth correlation</a:t>
            </a:r>
            <a:endParaRPr lang="en-US" sz="1000" dirty="0"/>
          </a:p>
        </p:txBody>
      </p:sp>
      <p:pic>
        <p:nvPicPr>
          <p:cNvPr id="25" name="Image 5" descr="preencoded.png"/>
          <p:cNvPicPr>
            <a:picLocks noChangeAspect="1"/>
          </p:cNvPicPr>
          <p:nvPr/>
        </p:nvPicPr>
        <p:blipFill>
          <a:blip r:embed="rId7"/>
          <a:srcRect/>
          <a:stretch/>
        </p:blipFill>
        <p:spPr>
          <a:xfrm>
            <a:off x="6495898" y="2790749"/>
            <a:ext cx="228600" cy="228600"/>
          </a:xfrm>
          <a:prstGeom prst="rect">
            <a:avLst/>
          </a:prstGeom>
        </p:spPr>
      </p:pic>
      <p:sp>
        <p:nvSpPr>
          <p:cNvPr id="26" name="Text 18"/>
          <p:cNvSpPr txBox="1"/>
          <p:nvPr/>
        </p:nvSpPr>
        <p:spPr>
          <a:xfrm>
            <a:off x="6838798" y="2723998"/>
            <a:ext cx="4591202" cy="286207"/>
          </a:xfrm>
          <a:prstGeom prst="rect">
            <a:avLst/>
          </a:prstGeom>
          <a:noFill/>
          <a:ln/>
        </p:spPr>
        <p:txBody>
          <a:bodyPr wrap="square" lIns="0" tIns="0" rIns="0" bIns="0" rtlCol="0" anchor="ctr"/>
          <a:lstStyle/>
          <a:p>
            <a:pPr marL="0" indent="0" algn="l">
              <a:buNone/>
            </a:pPr>
            <a:r>
              <a:rPr lang="en-US" sz="1600" b="1" dirty="0">
                <a:solidFill>
                  <a:srgbClr val="333333"/>
                </a:solidFill>
                <a:latin typeface="Inter" pitchFamily="34" charset="0"/>
                <a:ea typeface="Inter" pitchFamily="34" charset="-122"/>
                <a:cs typeface="Inter" pitchFamily="34" charset="-120"/>
              </a:rPr>
              <a:t>MOF science leadership</a:t>
            </a:r>
            <a:endParaRPr lang="en-US" sz="1600" dirty="0"/>
          </a:p>
        </p:txBody>
      </p:sp>
      <p:sp>
        <p:nvSpPr>
          <p:cNvPr id="27" name="Text 19"/>
          <p:cNvSpPr txBox="1"/>
          <p:nvPr/>
        </p:nvSpPr>
        <p:spPr>
          <a:xfrm>
            <a:off x="6838798" y="3029407"/>
            <a:ext cx="4591202" cy="171907"/>
          </a:xfrm>
          <a:prstGeom prst="rect">
            <a:avLst/>
          </a:prstGeom>
          <a:noFill/>
          <a:ln/>
        </p:spPr>
        <p:txBody>
          <a:bodyPr wrap="square" lIns="0" tIns="0" rIns="0" bIns="0" rtlCol="0" anchor="ctr"/>
          <a:lstStyle/>
          <a:p>
            <a:pPr marL="0" indent="0" algn="l">
              <a:buNone/>
            </a:pPr>
            <a:r>
              <a:rPr lang="en-US" sz="900" b="1" kern="0" spc="45" dirty="0">
                <a:solidFill>
                  <a:srgbClr val="007BFF"/>
                </a:solidFill>
                <a:latin typeface="Inter" pitchFamily="34" charset="0"/>
                <a:ea typeface="Inter" pitchFamily="34" charset="-122"/>
                <a:cs typeface="Inter" pitchFamily="34" charset="-120"/>
              </a:rPr>
              <a:t>Materials foundation for selective capture</a:t>
            </a:r>
            <a:endParaRPr lang="en-US" sz="900" dirty="0"/>
          </a:p>
        </p:txBody>
      </p:sp>
      <p:pic>
        <p:nvPicPr>
          <p:cNvPr id="28" name="Image 6" descr="preencoded.png"/>
          <p:cNvPicPr>
            <a:picLocks noChangeAspect="1"/>
          </p:cNvPicPr>
          <p:nvPr/>
        </p:nvPicPr>
        <p:blipFill>
          <a:blip r:embed="rId8"/>
          <a:srcRect l="-760" r="-760"/>
          <a:stretch/>
        </p:blipFill>
        <p:spPr>
          <a:xfrm>
            <a:off x="6687007" y="3650285"/>
            <a:ext cx="152705" cy="171907"/>
          </a:xfrm>
          <a:prstGeom prst="rect">
            <a:avLst/>
          </a:prstGeom>
        </p:spPr>
      </p:pic>
      <p:sp>
        <p:nvSpPr>
          <p:cNvPr id="29" name="Text 20"/>
          <p:cNvSpPr txBox="1"/>
          <p:nvPr/>
        </p:nvSpPr>
        <p:spPr>
          <a:xfrm>
            <a:off x="6972300" y="3562502"/>
            <a:ext cx="4172407" cy="267005"/>
          </a:xfrm>
          <a:prstGeom prst="rect">
            <a:avLst/>
          </a:prstGeom>
          <a:noFill/>
          <a:ln/>
        </p:spPr>
        <p:txBody>
          <a:bodyPr wrap="square" lIns="0" tIns="0" rIns="0" bIns="0" rtlCol="0" anchor="ctr"/>
          <a:lstStyle/>
          <a:p>
            <a:pPr marL="0" indent="0" algn="l">
              <a:buNone/>
            </a:pPr>
            <a:r>
              <a:rPr lang="en-US" sz="1300" b="1" dirty="0">
                <a:solidFill>
                  <a:srgbClr val="333333"/>
                </a:solidFill>
                <a:latin typeface="Inter" pitchFamily="34" charset="0"/>
                <a:ea typeface="Inter" pitchFamily="34" charset="-122"/>
                <a:cs typeface="Inter" pitchFamily="34" charset="-120"/>
              </a:rPr>
              <a:t>Matthew Hill</a:t>
            </a:r>
            <a:endParaRPr lang="en-US" sz="1300" dirty="0"/>
          </a:p>
        </p:txBody>
      </p:sp>
      <p:pic>
        <p:nvPicPr>
          <p:cNvPr id="30" name="Image 7" descr="preencoded.png"/>
          <p:cNvPicPr>
            <a:picLocks noChangeAspect="1"/>
          </p:cNvPicPr>
          <p:nvPr/>
        </p:nvPicPr>
        <p:blipFill>
          <a:blip r:embed="rId8"/>
          <a:srcRect l="-760" r="-760"/>
          <a:stretch/>
        </p:blipFill>
        <p:spPr>
          <a:xfrm>
            <a:off x="6687007" y="3993185"/>
            <a:ext cx="152705" cy="171907"/>
          </a:xfrm>
          <a:prstGeom prst="rect">
            <a:avLst/>
          </a:prstGeom>
        </p:spPr>
      </p:pic>
      <p:sp>
        <p:nvSpPr>
          <p:cNvPr id="31" name="Text 21"/>
          <p:cNvSpPr txBox="1"/>
          <p:nvPr/>
        </p:nvSpPr>
        <p:spPr>
          <a:xfrm>
            <a:off x="6972300" y="3905402"/>
            <a:ext cx="4172407" cy="267005"/>
          </a:xfrm>
          <a:prstGeom prst="rect">
            <a:avLst/>
          </a:prstGeom>
          <a:noFill/>
          <a:ln/>
        </p:spPr>
        <p:txBody>
          <a:bodyPr wrap="square" lIns="0" tIns="0" rIns="0" bIns="0" rtlCol="0" anchor="ctr"/>
          <a:lstStyle/>
          <a:p>
            <a:pPr marL="0" indent="0" algn="l">
              <a:buNone/>
            </a:pPr>
            <a:r>
              <a:rPr lang="en-US" sz="1300" b="1" dirty="0">
                <a:solidFill>
                  <a:srgbClr val="333333"/>
                </a:solidFill>
                <a:latin typeface="Inter" pitchFamily="34" charset="0"/>
                <a:ea typeface="Inter" pitchFamily="34" charset="-122"/>
                <a:cs typeface="Inter" pitchFamily="34" charset="-120"/>
              </a:rPr>
              <a:t>Richard Robson</a:t>
            </a:r>
            <a:endParaRPr lang="en-US" sz="1300" dirty="0"/>
          </a:p>
        </p:txBody>
      </p:sp>
      <p:sp>
        <p:nvSpPr>
          <p:cNvPr id="32" name="Text 22"/>
          <p:cNvSpPr txBox="1"/>
          <p:nvPr/>
        </p:nvSpPr>
        <p:spPr>
          <a:xfrm>
            <a:off x="6972300" y="4324198"/>
            <a:ext cx="4096512"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MOF design for selectivity and capacity across relevant contaminant families</a:t>
            </a:r>
            <a:endParaRPr lang="en-US" sz="1000" dirty="0"/>
          </a:p>
        </p:txBody>
      </p:sp>
      <p:sp>
        <p:nvSpPr>
          <p:cNvPr id="33" name="Text 23"/>
          <p:cNvSpPr txBox="1"/>
          <p:nvPr/>
        </p:nvSpPr>
        <p:spPr>
          <a:xfrm>
            <a:off x="6972300" y="4781398"/>
            <a:ext cx="4096512" cy="381305"/>
          </a:xfrm>
          <a:prstGeom prst="rect">
            <a:avLst/>
          </a:prstGeom>
          <a:noFill/>
          <a:ln/>
        </p:spPr>
        <p:txBody>
          <a:bodyPr wrap="square" lIns="0" tIns="0" rIns="0" bIns="0" rtlCol="0" anchor="ctr"/>
          <a:lstStyle/>
          <a:p>
            <a:pPr marL="0" indent="0" algn="l">
              <a:buNone/>
            </a:pPr>
            <a:r>
              <a:rPr lang="en-US" sz="1000" b="1" dirty="0">
                <a:solidFill>
                  <a:srgbClr val="333333"/>
                </a:solidFill>
                <a:latin typeface="Inter" pitchFamily="34" charset="0"/>
                <a:ea typeface="Inter" pitchFamily="34" charset="-122"/>
                <a:cs typeface="Inter" pitchFamily="34" charset="-120"/>
              </a:rPr>
              <a:t>• Pathway to tunable media for predictive, embedded micro‑environment control</a:t>
            </a:r>
            <a:endParaRPr lang="en-US" sz="1000" dirty="0"/>
          </a:p>
        </p:txBody>
      </p:sp>
      <p:pic>
        <p:nvPicPr>
          <p:cNvPr id="34" name="Image 8" descr="preencoded.png"/>
          <p:cNvPicPr>
            <a:picLocks noChangeAspect="1"/>
          </p:cNvPicPr>
          <p:nvPr/>
        </p:nvPicPr>
        <p:blipFill>
          <a:blip r:embed="rId9"/>
          <a:srcRect l="-461" r="-461"/>
          <a:stretch/>
        </p:blipFill>
        <p:spPr>
          <a:xfrm>
            <a:off x="875995" y="6217006"/>
            <a:ext cx="237744" cy="209398"/>
          </a:xfrm>
          <a:prstGeom prst="rect">
            <a:avLst/>
          </a:prstGeom>
        </p:spPr>
      </p:pic>
      <p:sp>
        <p:nvSpPr>
          <p:cNvPr id="35" name="Text 24"/>
          <p:cNvSpPr txBox="1"/>
          <p:nvPr/>
        </p:nvSpPr>
        <p:spPr>
          <a:xfrm>
            <a:off x="1181405" y="6152998"/>
            <a:ext cx="10077602" cy="191110"/>
          </a:xfrm>
          <a:prstGeom prst="rect">
            <a:avLst/>
          </a:prstGeom>
          <a:noFill/>
          <a:ln/>
        </p:spPr>
        <p:txBody>
          <a:bodyPr wrap="square" lIns="0" tIns="0" rIns="0" bIns="0" rtlCol="0" anchor="ctr"/>
          <a:lstStyle/>
          <a:p>
            <a:pPr marL="0" indent="0" algn="l">
              <a:buNone/>
            </a:pPr>
            <a:r>
              <a:rPr lang="en-US" sz="1000" b="1" dirty="0">
                <a:solidFill>
                  <a:srgbClr val="FFFFFF"/>
                </a:solidFill>
                <a:latin typeface="Inter" pitchFamily="34" charset="0"/>
                <a:ea typeface="Inter" pitchFamily="34" charset="-122"/>
                <a:cs typeface="Inter" pitchFamily="34" charset="-120"/>
              </a:rPr>
              <a:t>MOF materials underpinning this approach are part of a field recognised by the 2025 Nobel Prize in Chemistry.</a:t>
            </a:r>
            <a:endParaRPr lang="en-US" sz="1000" dirty="0"/>
          </a:p>
        </p:txBody>
      </p:sp>
      <p:sp>
        <p:nvSpPr>
          <p:cNvPr id="36" name="Text 25"/>
          <p:cNvSpPr txBox="1"/>
          <p:nvPr/>
        </p:nvSpPr>
        <p:spPr>
          <a:xfrm>
            <a:off x="1181405" y="6381598"/>
            <a:ext cx="10077602" cy="152705"/>
          </a:xfrm>
          <a:prstGeom prst="rect">
            <a:avLst/>
          </a:prstGeom>
          <a:noFill/>
          <a:ln/>
        </p:spPr>
        <p:txBody>
          <a:bodyPr wrap="square" lIns="0" tIns="0" rIns="0" bIns="0" rtlCol="0" anchor="ctr"/>
          <a:lstStyle/>
          <a:p>
            <a:pPr marL="0" indent="0" algn="l">
              <a:buNone/>
            </a:pPr>
            <a:r>
              <a:rPr lang="en-US" sz="900" b="1" dirty="0">
                <a:solidFill>
                  <a:srgbClr val="FFFFFF">
                    <a:alpha val="95000"/>
                  </a:srgbClr>
                </a:solidFill>
                <a:latin typeface="Inter" pitchFamily="34" charset="0"/>
                <a:ea typeface="Inter" pitchFamily="34" charset="-122"/>
                <a:cs typeface="Inter" pitchFamily="34" charset="-120"/>
              </a:rPr>
              <a:t>Bottom line: Combining semiconductor domain expertise with advanced materials science.</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TotalTime>
  <Words>3224</Words>
  <Application>Microsoft Macintosh PowerPoint</Application>
  <PresentationFormat>Widescreen</PresentationFormat>
  <Paragraphs>371</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Inter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Generated by Gen-Spark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Multi-page HTML Content</dc:title>
  <dc:subject>PptxGenJS Presentation</dc:subject>
  <dc:creator>Visual Extract to PPTX Converter</dc:creator>
  <cp:lastModifiedBy>Tony Raftis</cp:lastModifiedBy>
  <cp:revision>3</cp:revision>
  <dcterms:created xsi:type="dcterms:W3CDTF">2026-04-03T02:38:37Z</dcterms:created>
  <dcterms:modified xsi:type="dcterms:W3CDTF">2026-04-03T03:34:20Z</dcterms:modified>
</cp:coreProperties>
</file>